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7" r:id="rId2"/>
    <p:sldId id="282" r:id="rId3"/>
    <p:sldId id="281" r:id="rId4"/>
    <p:sldId id="259" r:id="rId5"/>
    <p:sldId id="283"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6" r:id="rId19"/>
    <p:sldId id="297" r:id="rId20"/>
    <p:sldId id="298" r:id="rId21"/>
    <p:sldId id="299" r:id="rId22"/>
  </p:sldIdLst>
  <p:sldSz cx="9482138" cy="7315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9" d="100"/>
          <a:sy n="109" d="100"/>
        </p:scale>
        <p:origin x="8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9786B1-753C-D144-B5BE-87296FFFD08F}" type="datetimeFigureOut">
              <a:rPr lang="en-US" smtClean="0"/>
              <a:t>4/25/19</a:t>
            </a:fld>
            <a:endParaRPr lang="en-US"/>
          </a:p>
        </p:txBody>
      </p:sp>
      <p:sp>
        <p:nvSpPr>
          <p:cNvPr id="4" name="Slide Image Placeholder 3"/>
          <p:cNvSpPr>
            <a:spLocks noGrp="1" noRot="1" noChangeAspect="1"/>
          </p:cNvSpPr>
          <p:nvPr>
            <p:ph type="sldImg" idx="2"/>
          </p:nvPr>
        </p:nvSpPr>
        <p:spPr>
          <a:xfrm>
            <a:off x="1428750" y="1143000"/>
            <a:ext cx="40005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399910-56C8-FE46-92AD-5CA3CA20EECE}" type="slidenum">
              <a:rPr lang="en-US" smtClean="0"/>
              <a:t>‹#›</a:t>
            </a:fld>
            <a:endParaRPr lang="en-US"/>
          </a:p>
        </p:txBody>
      </p:sp>
    </p:spTree>
    <p:extLst>
      <p:ext uri="{BB962C8B-B14F-4D97-AF65-F5344CB8AC3E}">
        <p14:creationId xmlns:p14="http://schemas.microsoft.com/office/powerpoint/2010/main" val="825590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430338" y="1143000"/>
            <a:ext cx="3997325" cy="3086100"/>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err="1">
                <a:solidFill>
                  <a:schemeClr val="tx1"/>
                </a:solidFill>
                <a:effectLst/>
                <a:cs typeface="+mn-cs"/>
              </a:rPr>
              <a:t>Phippy</a:t>
            </a:r>
            <a:r>
              <a:rPr kumimoji="1" lang="en" altLang="ja-JP" sz="1200" kern="1200" dirty="0">
                <a:solidFill>
                  <a:schemeClr val="tx1"/>
                </a:solidFill>
                <a:effectLst/>
                <a:cs typeface="+mn-cs"/>
              </a:rPr>
              <a:t>, Captain </a:t>
            </a:r>
            <a:r>
              <a:rPr kumimoji="1" lang="en" altLang="ja-JP" sz="1200" kern="1200" dirty="0" err="1">
                <a:solidFill>
                  <a:schemeClr val="tx1"/>
                </a:solidFill>
                <a:effectLst/>
                <a:cs typeface="+mn-cs"/>
              </a:rPr>
              <a:t>Kube</a:t>
            </a:r>
            <a:r>
              <a:rPr kumimoji="1" lang="en" altLang="ja-JP" sz="1200" kern="1200" dirty="0">
                <a:solidFill>
                  <a:schemeClr val="tx1"/>
                </a:solidFill>
                <a:effectLst/>
                <a:cs typeface="+mn-cs"/>
              </a:rPr>
              <a:t>, and The Children’s Illustrated Guide to Kubernetes are copyright The Linux Foundation, on behalf of the Cloud Native \i0Computing Foundation. They are licensed under Creative Commons Attribution 4.0 International (CC-BY-4.0). See \i0phippy.io\i0.\i0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ja-JP" sz="1200" kern="1200" dirty="0">
              <a:solidFill>
                <a:schemeClr val="tx1"/>
              </a:solidFill>
              <a:effectLst/>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cs typeface="+mn-cs"/>
              </a:rPr>
              <a:t>フィッピー、キャプテン クーべ、</a:t>
            </a:r>
            <a:r>
              <a:rPr kumimoji="1" lang="en" altLang="ja-JP" sz="1200" kern="1200" dirty="0">
                <a:solidFill>
                  <a:schemeClr val="tx1"/>
                </a:solidFill>
                <a:effectLst/>
                <a:cs typeface="+mn-cs"/>
              </a:rPr>
              <a:t>The Children’s Illustrated Guide to Kubernetes</a:t>
            </a:r>
            <a:r>
              <a:rPr kumimoji="1" lang="ja-JP" altLang="en-US" sz="1200" kern="1200">
                <a:solidFill>
                  <a:schemeClr val="tx1"/>
                </a:solidFill>
                <a:effectLst/>
                <a:cs typeface="+mn-cs"/>
              </a:rPr>
              <a:t>は、</a:t>
            </a:r>
            <a:r>
              <a:rPr kumimoji="1" lang="en-US" altLang="ja-JP" sz="1200" kern="1200" dirty="0">
                <a:solidFill>
                  <a:schemeClr val="tx1"/>
                </a:solidFill>
                <a:effectLst/>
                <a:cs typeface="+mn-cs"/>
              </a:rPr>
              <a:t>Cloud Native Computing Foundation</a:t>
            </a:r>
            <a:r>
              <a:rPr kumimoji="1" lang="ja-JP" altLang="en-US" sz="1200" kern="1200">
                <a:solidFill>
                  <a:schemeClr val="tx1"/>
                </a:solidFill>
                <a:effectLst/>
                <a:cs typeface="+mn-cs"/>
              </a:rPr>
              <a:t>の代わりに</a:t>
            </a:r>
            <a:r>
              <a:rPr kumimoji="1" lang="en-US" altLang="ja-JP" sz="1200" kern="1200" dirty="0">
                <a:solidFill>
                  <a:schemeClr val="tx1"/>
                </a:solidFill>
                <a:effectLst/>
                <a:cs typeface="+mn-cs"/>
              </a:rPr>
              <a:t>Linux Foundation</a:t>
            </a:r>
            <a:r>
              <a:rPr kumimoji="1" lang="ja-JP" altLang="en-US" sz="1200" kern="1200">
                <a:solidFill>
                  <a:schemeClr val="tx1"/>
                </a:solidFill>
                <a:effectLst/>
                <a:cs typeface="+mn-cs"/>
              </a:rPr>
              <a:t>によるコピーライトを持ちます。これは、</a:t>
            </a:r>
            <a:r>
              <a:rPr kumimoji="1" lang="en-US" altLang="ja-JP" sz="1200" kern="1200" dirty="0">
                <a:solidFill>
                  <a:schemeClr val="tx1"/>
                </a:solidFill>
                <a:effectLst/>
                <a:cs typeface="+mn-cs"/>
              </a:rPr>
              <a:t>Creative Commons</a:t>
            </a:r>
            <a:r>
              <a:rPr kumimoji="1" lang="ja-JP" altLang="en-US" sz="1200" kern="1200">
                <a:solidFill>
                  <a:schemeClr val="tx1"/>
                </a:solidFill>
                <a:effectLst/>
                <a:cs typeface="+mn-cs"/>
              </a:rPr>
              <a:t> </a:t>
            </a:r>
            <a:r>
              <a:rPr kumimoji="1" lang="en-US" altLang="ja-JP" sz="1200" kern="1200" dirty="0">
                <a:solidFill>
                  <a:schemeClr val="tx1"/>
                </a:solidFill>
                <a:effectLst/>
                <a:cs typeface="+mn-cs"/>
              </a:rPr>
              <a:t>Attribution 4.0 International (CC-BY-4.0)</a:t>
            </a:r>
            <a:r>
              <a:rPr kumimoji="1" lang="ja-JP" altLang="en-US" sz="1200" kern="1200">
                <a:solidFill>
                  <a:schemeClr val="tx1"/>
                </a:solidFill>
                <a:effectLst/>
                <a:cs typeface="+mn-cs"/>
              </a:rPr>
              <a:t>に準拠します</a:t>
            </a:r>
            <a:endParaRPr kumimoji="1" lang="en" altLang="ja-JP" sz="1200" kern="1200" dirty="0">
              <a:solidFill>
                <a:schemeClr val="tx1"/>
              </a:solidFill>
              <a:effectLst/>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35463047-550D-5F45-9AAF-ABA21296C821}" type="slidenum">
              <a:rPr kumimoji="1" lang="ja-JP" altLang="en-US" smtClean="0"/>
              <a:t>3</a:t>
            </a:fld>
            <a:endParaRPr kumimoji="1" lang="ja-JP" altLang="en-US"/>
          </a:p>
        </p:txBody>
      </p:sp>
    </p:spTree>
    <p:extLst>
      <p:ext uri="{BB962C8B-B14F-4D97-AF65-F5344CB8AC3E}">
        <p14:creationId xmlns:p14="http://schemas.microsoft.com/office/powerpoint/2010/main" val="802451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463047-550D-5F45-9AAF-ABA21296C821}" type="slidenum">
              <a:rPr kumimoji="1" lang="ja-JP" altLang="en-US" smtClean="0"/>
              <a:pPr/>
              <a:t>7</a:t>
            </a:fld>
            <a:endParaRPr kumimoji="1" lang="ja-JP" altLang="en-US"/>
          </a:p>
        </p:txBody>
      </p:sp>
    </p:spTree>
    <p:extLst>
      <p:ext uri="{BB962C8B-B14F-4D97-AF65-F5344CB8AC3E}">
        <p14:creationId xmlns:p14="http://schemas.microsoft.com/office/powerpoint/2010/main" val="4135776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11161" y="1197187"/>
            <a:ext cx="8059817" cy="2546773"/>
          </a:xfrm>
        </p:spPr>
        <p:txBody>
          <a:bodyPr anchor="b"/>
          <a:lstStyle>
            <a:lvl1pPr algn="ctr">
              <a:defRPr sz="6222"/>
            </a:lvl1pPr>
          </a:lstStyle>
          <a:p>
            <a:r>
              <a:rPr lang="en-US"/>
              <a:t>Click to edit Master title style</a:t>
            </a:r>
            <a:endParaRPr lang="en-US" dirty="0"/>
          </a:p>
        </p:txBody>
      </p:sp>
      <p:sp>
        <p:nvSpPr>
          <p:cNvPr id="3" name="Subtitle 2"/>
          <p:cNvSpPr>
            <a:spLocks noGrp="1"/>
          </p:cNvSpPr>
          <p:nvPr>
            <p:ph type="subTitle" idx="1"/>
          </p:nvPr>
        </p:nvSpPr>
        <p:spPr>
          <a:xfrm>
            <a:off x="1185267" y="3842174"/>
            <a:ext cx="7111604" cy="1766146"/>
          </a:xfrm>
        </p:spPr>
        <p:txBody>
          <a:bodyPr/>
          <a:lstStyle>
            <a:lvl1pPr marL="0" indent="0" algn="ctr">
              <a:buNone/>
              <a:defRPr sz="2489"/>
            </a:lvl1pPr>
            <a:lvl2pPr marL="474116" indent="0" algn="ctr">
              <a:buNone/>
              <a:defRPr sz="2074"/>
            </a:lvl2pPr>
            <a:lvl3pPr marL="948233" indent="0" algn="ctr">
              <a:buNone/>
              <a:defRPr sz="1867"/>
            </a:lvl3pPr>
            <a:lvl4pPr marL="1422349" indent="0" algn="ctr">
              <a:buNone/>
              <a:defRPr sz="1659"/>
            </a:lvl4pPr>
            <a:lvl5pPr marL="1896466" indent="0" algn="ctr">
              <a:buNone/>
              <a:defRPr sz="1659"/>
            </a:lvl5pPr>
            <a:lvl6pPr marL="2370582" indent="0" algn="ctr">
              <a:buNone/>
              <a:defRPr sz="1659"/>
            </a:lvl6pPr>
            <a:lvl7pPr marL="2844698" indent="0" algn="ctr">
              <a:buNone/>
              <a:defRPr sz="1659"/>
            </a:lvl7pPr>
            <a:lvl8pPr marL="3318815" indent="0" algn="ctr">
              <a:buNone/>
              <a:defRPr sz="1659"/>
            </a:lvl8pPr>
            <a:lvl9pPr marL="3792931" indent="0" algn="ctr">
              <a:buNone/>
              <a:defRPr sz="1659"/>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0A3366-508E-C94B-AAC0-B57A35B5E241}" type="datetimeFigureOut">
              <a:rPr lang="en-US" smtClean="0"/>
              <a:t>4/25/19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2911212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0A3366-508E-C94B-AAC0-B57A35B5E241}" type="datetimeFigureOut">
              <a:rPr lang="en-US" smtClean="0"/>
              <a:t>4/25/19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487887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5656" y="389467"/>
            <a:ext cx="2044586" cy="619929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51898" y="389467"/>
            <a:ext cx="6015231" cy="61992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0A3366-508E-C94B-AAC0-B57A35B5E241}" type="datetimeFigureOut">
              <a:rPr lang="en-US" smtClean="0"/>
              <a:t>4/25/19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2132303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0A3366-508E-C94B-AAC0-B57A35B5E241}" type="datetimeFigureOut">
              <a:rPr lang="en-US" smtClean="0"/>
              <a:t>4/25/19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849498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46959" y="1823722"/>
            <a:ext cx="8178344" cy="3042919"/>
          </a:xfrm>
        </p:spPr>
        <p:txBody>
          <a:bodyPr anchor="b"/>
          <a:lstStyle>
            <a:lvl1pPr>
              <a:defRPr sz="6222"/>
            </a:lvl1pPr>
          </a:lstStyle>
          <a:p>
            <a:r>
              <a:rPr lang="en-US"/>
              <a:t>Click to edit Master title style</a:t>
            </a:r>
            <a:endParaRPr lang="en-US" dirty="0"/>
          </a:p>
        </p:txBody>
      </p:sp>
      <p:sp>
        <p:nvSpPr>
          <p:cNvPr id="3" name="Text Placeholder 2"/>
          <p:cNvSpPr>
            <a:spLocks noGrp="1"/>
          </p:cNvSpPr>
          <p:nvPr>
            <p:ph type="body" idx="1"/>
          </p:nvPr>
        </p:nvSpPr>
        <p:spPr>
          <a:xfrm>
            <a:off x="646959" y="4895429"/>
            <a:ext cx="8178344" cy="1600199"/>
          </a:xfrm>
        </p:spPr>
        <p:txBody>
          <a:bodyPr/>
          <a:lstStyle>
            <a:lvl1pPr marL="0" indent="0">
              <a:buNone/>
              <a:defRPr sz="2489">
                <a:solidFill>
                  <a:schemeClr val="tx1"/>
                </a:solidFill>
              </a:defRPr>
            </a:lvl1pPr>
            <a:lvl2pPr marL="474116" indent="0">
              <a:buNone/>
              <a:defRPr sz="2074">
                <a:solidFill>
                  <a:schemeClr val="tx1">
                    <a:tint val="75000"/>
                  </a:schemeClr>
                </a:solidFill>
              </a:defRPr>
            </a:lvl2pPr>
            <a:lvl3pPr marL="948233" indent="0">
              <a:buNone/>
              <a:defRPr sz="1867">
                <a:solidFill>
                  <a:schemeClr val="tx1">
                    <a:tint val="75000"/>
                  </a:schemeClr>
                </a:solidFill>
              </a:defRPr>
            </a:lvl3pPr>
            <a:lvl4pPr marL="1422349" indent="0">
              <a:buNone/>
              <a:defRPr sz="1659">
                <a:solidFill>
                  <a:schemeClr val="tx1">
                    <a:tint val="75000"/>
                  </a:schemeClr>
                </a:solidFill>
              </a:defRPr>
            </a:lvl4pPr>
            <a:lvl5pPr marL="1896466" indent="0">
              <a:buNone/>
              <a:defRPr sz="1659">
                <a:solidFill>
                  <a:schemeClr val="tx1">
                    <a:tint val="75000"/>
                  </a:schemeClr>
                </a:solidFill>
              </a:defRPr>
            </a:lvl5pPr>
            <a:lvl6pPr marL="2370582" indent="0">
              <a:buNone/>
              <a:defRPr sz="1659">
                <a:solidFill>
                  <a:schemeClr val="tx1">
                    <a:tint val="75000"/>
                  </a:schemeClr>
                </a:solidFill>
              </a:defRPr>
            </a:lvl6pPr>
            <a:lvl7pPr marL="2844698" indent="0">
              <a:buNone/>
              <a:defRPr sz="1659">
                <a:solidFill>
                  <a:schemeClr val="tx1">
                    <a:tint val="75000"/>
                  </a:schemeClr>
                </a:solidFill>
              </a:defRPr>
            </a:lvl7pPr>
            <a:lvl8pPr marL="3318815" indent="0">
              <a:buNone/>
              <a:defRPr sz="1659">
                <a:solidFill>
                  <a:schemeClr val="tx1">
                    <a:tint val="75000"/>
                  </a:schemeClr>
                </a:solidFill>
              </a:defRPr>
            </a:lvl8pPr>
            <a:lvl9pPr marL="3792931" indent="0">
              <a:buNone/>
              <a:defRPr sz="165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0A3366-508E-C94B-AAC0-B57A35B5E241}" type="datetimeFigureOut">
              <a:rPr lang="en-US" smtClean="0"/>
              <a:t>4/25/19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606374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51897" y="1947333"/>
            <a:ext cx="4029909"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00332" y="1947333"/>
            <a:ext cx="4029909" cy="46414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0A3366-508E-C94B-AAC0-B57A35B5E241}" type="datetimeFigureOut">
              <a:rPr lang="en-US" smtClean="0"/>
              <a:t>4/25/19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540261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3132" y="389468"/>
            <a:ext cx="8178344" cy="1413934"/>
          </a:xfrm>
        </p:spPr>
        <p:txBody>
          <a:bodyPr/>
          <a:lstStyle/>
          <a:p>
            <a:r>
              <a:rPr lang="en-US"/>
              <a:t>Click to edit Master title style</a:t>
            </a:r>
            <a:endParaRPr lang="en-US" dirty="0"/>
          </a:p>
        </p:txBody>
      </p:sp>
      <p:sp>
        <p:nvSpPr>
          <p:cNvPr id="3" name="Text Placeholder 2"/>
          <p:cNvSpPr>
            <a:spLocks noGrp="1"/>
          </p:cNvSpPr>
          <p:nvPr>
            <p:ph type="body" idx="1"/>
          </p:nvPr>
        </p:nvSpPr>
        <p:spPr>
          <a:xfrm>
            <a:off x="653133" y="1793241"/>
            <a:ext cx="4011388" cy="878839"/>
          </a:xfrm>
        </p:spPr>
        <p:txBody>
          <a:bodyPr anchor="b"/>
          <a:lstStyle>
            <a:lvl1pPr marL="0" indent="0">
              <a:buNone/>
              <a:defRPr sz="2489" b="1"/>
            </a:lvl1pPr>
            <a:lvl2pPr marL="474116" indent="0">
              <a:buNone/>
              <a:defRPr sz="2074" b="1"/>
            </a:lvl2pPr>
            <a:lvl3pPr marL="948233" indent="0">
              <a:buNone/>
              <a:defRPr sz="1867" b="1"/>
            </a:lvl3pPr>
            <a:lvl4pPr marL="1422349" indent="0">
              <a:buNone/>
              <a:defRPr sz="1659" b="1"/>
            </a:lvl4pPr>
            <a:lvl5pPr marL="1896466" indent="0">
              <a:buNone/>
              <a:defRPr sz="1659" b="1"/>
            </a:lvl5pPr>
            <a:lvl6pPr marL="2370582" indent="0">
              <a:buNone/>
              <a:defRPr sz="1659" b="1"/>
            </a:lvl6pPr>
            <a:lvl7pPr marL="2844698" indent="0">
              <a:buNone/>
              <a:defRPr sz="1659" b="1"/>
            </a:lvl7pPr>
            <a:lvl8pPr marL="3318815" indent="0">
              <a:buNone/>
              <a:defRPr sz="1659" b="1"/>
            </a:lvl8pPr>
            <a:lvl9pPr marL="3792931" indent="0">
              <a:buNone/>
              <a:defRPr sz="1659" b="1"/>
            </a:lvl9pPr>
          </a:lstStyle>
          <a:p>
            <a:pPr lvl="0"/>
            <a:r>
              <a:rPr lang="en-US"/>
              <a:t>Click to edit Master text styles</a:t>
            </a:r>
          </a:p>
        </p:txBody>
      </p:sp>
      <p:sp>
        <p:nvSpPr>
          <p:cNvPr id="4" name="Content Placeholder 3"/>
          <p:cNvSpPr>
            <a:spLocks noGrp="1"/>
          </p:cNvSpPr>
          <p:nvPr>
            <p:ph sz="half" idx="2"/>
          </p:nvPr>
        </p:nvSpPr>
        <p:spPr>
          <a:xfrm>
            <a:off x="653133" y="2672080"/>
            <a:ext cx="4011388"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0333" y="1793241"/>
            <a:ext cx="4031144" cy="878839"/>
          </a:xfrm>
        </p:spPr>
        <p:txBody>
          <a:bodyPr anchor="b"/>
          <a:lstStyle>
            <a:lvl1pPr marL="0" indent="0">
              <a:buNone/>
              <a:defRPr sz="2489" b="1"/>
            </a:lvl1pPr>
            <a:lvl2pPr marL="474116" indent="0">
              <a:buNone/>
              <a:defRPr sz="2074" b="1"/>
            </a:lvl2pPr>
            <a:lvl3pPr marL="948233" indent="0">
              <a:buNone/>
              <a:defRPr sz="1867" b="1"/>
            </a:lvl3pPr>
            <a:lvl4pPr marL="1422349" indent="0">
              <a:buNone/>
              <a:defRPr sz="1659" b="1"/>
            </a:lvl4pPr>
            <a:lvl5pPr marL="1896466" indent="0">
              <a:buNone/>
              <a:defRPr sz="1659" b="1"/>
            </a:lvl5pPr>
            <a:lvl6pPr marL="2370582" indent="0">
              <a:buNone/>
              <a:defRPr sz="1659" b="1"/>
            </a:lvl6pPr>
            <a:lvl7pPr marL="2844698" indent="0">
              <a:buNone/>
              <a:defRPr sz="1659" b="1"/>
            </a:lvl7pPr>
            <a:lvl8pPr marL="3318815" indent="0">
              <a:buNone/>
              <a:defRPr sz="1659" b="1"/>
            </a:lvl8pPr>
            <a:lvl9pPr marL="3792931" indent="0">
              <a:buNone/>
              <a:defRPr sz="1659" b="1"/>
            </a:lvl9pPr>
          </a:lstStyle>
          <a:p>
            <a:pPr lvl="0"/>
            <a:r>
              <a:rPr lang="en-US"/>
              <a:t>Click to edit Master text styles</a:t>
            </a:r>
          </a:p>
        </p:txBody>
      </p:sp>
      <p:sp>
        <p:nvSpPr>
          <p:cNvPr id="6" name="Content Placeholder 5"/>
          <p:cNvSpPr>
            <a:spLocks noGrp="1"/>
          </p:cNvSpPr>
          <p:nvPr>
            <p:ph sz="quarter" idx="4"/>
          </p:nvPr>
        </p:nvSpPr>
        <p:spPr>
          <a:xfrm>
            <a:off x="4800333" y="2672080"/>
            <a:ext cx="4031144" cy="3930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0A3366-508E-C94B-AAC0-B57A35B5E241}" type="datetimeFigureOut">
              <a:rPr lang="en-US" smtClean="0"/>
              <a:t>4/25/19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1245998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0A3366-508E-C94B-AAC0-B57A35B5E241}" type="datetimeFigureOut">
              <a:rPr lang="en-US" smtClean="0"/>
              <a:t>4/25/19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3681395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0A3366-508E-C94B-AAC0-B57A35B5E241}" type="datetimeFigureOut">
              <a:rPr lang="en-US" smtClean="0"/>
              <a:t>4/25/19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314805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3132" y="487680"/>
            <a:ext cx="3058236" cy="1706880"/>
          </a:xfrm>
        </p:spPr>
        <p:txBody>
          <a:bodyPr anchor="b"/>
          <a:lstStyle>
            <a:lvl1pPr>
              <a:defRPr sz="3318"/>
            </a:lvl1pPr>
          </a:lstStyle>
          <a:p>
            <a:r>
              <a:rPr lang="en-US"/>
              <a:t>Click to edit Master title style</a:t>
            </a:r>
            <a:endParaRPr lang="en-US" dirty="0"/>
          </a:p>
        </p:txBody>
      </p:sp>
      <p:sp>
        <p:nvSpPr>
          <p:cNvPr id="3" name="Content Placeholder 2"/>
          <p:cNvSpPr>
            <a:spLocks noGrp="1"/>
          </p:cNvSpPr>
          <p:nvPr>
            <p:ph idx="1"/>
          </p:nvPr>
        </p:nvSpPr>
        <p:spPr>
          <a:xfrm>
            <a:off x="4031144" y="1053255"/>
            <a:ext cx="4800332" cy="5198533"/>
          </a:xfrm>
        </p:spPr>
        <p:txBody>
          <a:bodyPr/>
          <a:lstStyle>
            <a:lvl1pPr>
              <a:defRPr sz="3318"/>
            </a:lvl1pPr>
            <a:lvl2pPr>
              <a:defRPr sz="2904"/>
            </a:lvl2pPr>
            <a:lvl3pPr>
              <a:defRPr sz="2489"/>
            </a:lvl3pPr>
            <a:lvl4pPr>
              <a:defRPr sz="2074"/>
            </a:lvl4pPr>
            <a:lvl5pPr>
              <a:defRPr sz="2074"/>
            </a:lvl5pPr>
            <a:lvl6pPr>
              <a:defRPr sz="2074"/>
            </a:lvl6pPr>
            <a:lvl7pPr>
              <a:defRPr sz="2074"/>
            </a:lvl7pPr>
            <a:lvl8pPr>
              <a:defRPr sz="2074"/>
            </a:lvl8pPr>
            <a:lvl9pPr>
              <a:defRPr sz="207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3132" y="2194560"/>
            <a:ext cx="3058236" cy="4065694"/>
          </a:xfrm>
        </p:spPr>
        <p:txBody>
          <a:bodyPr/>
          <a:lstStyle>
            <a:lvl1pPr marL="0" indent="0">
              <a:buNone/>
              <a:defRPr sz="1659"/>
            </a:lvl1pPr>
            <a:lvl2pPr marL="474116" indent="0">
              <a:buNone/>
              <a:defRPr sz="1452"/>
            </a:lvl2pPr>
            <a:lvl3pPr marL="948233" indent="0">
              <a:buNone/>
              <a:defRPr sz="1244"/>
            </a:lvl3pPr>
            <a:lvl4pPr marL="1422349" indent="0">
              <a:buNone/>
              <a:defRPr sz="1037"/>
            </a:lvl4pPr>
            <a:lvl5pPr marL="1896466" indent="0">
              <a:buNone/>
              <a:defRPr sz="1037"/>
            </a:lvl5pPr>
            <a:lvl6pPr marL="2370582" indent="0">
              <a:buNone/>
              <a:defRPr sz="1037"/>
            </a:lvl6pPr>
            <a:lvl7pPr marL="2844698" indent="0">
              <a:buNone/>
              <a:defRPr sz="1037"/>
            </a:lvl7pPr>
            <a:lvl8pPr marL="3318815" indent="0">
              <a:buNone/>
              <a:defRPr sz="1037"/>
            </a:lvl8pPr>
            <a:lvl9pPr marL="3792931" indent="0">
              <a:buNone/>
              <a:defRPr sz="1037"/>
            </a:lvl9pPr>
          </a:lstStyle>
          <a:p>
            <a:pPr lvl="0"/>
            <a:r>
              <a:rPr lang="en-US"/>
              <a:t>Click to edit Master text styles</a:t>
            </a:r>
          </a:p>
        </p:txBody>
      </p:sp>
      <p:sp>
        <p:nvSpPr>
          <p:cNvPr id="5" name="Date Placeholder 4"/>
          <p:cNvSpPr>
            <a:spLocks noGrp="1"/>
          </p:cNvSpPr>
          <p:nvPr>
            <p:ph type="dt" sz="half" idx="10"/>
          </p:nvPr>
        </p:nvSpPr>
        <p:spPr/>
        <p:txBody>
          <a:bodyPr/>
          <a:lstStyle/>
          <a:p>
            <a:fld id="{850A3366-508E-C94B-AAC0-B57A35B5E241}" type="datetimeFigureOut">
              <a:rPr lang="en-US" smtClean="0"/>
              <a:t>4/25/19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1041405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3132" y="487680"/>
            <a:ext cx="3058236" cy="1706880"/>
          </a:xfrm>
        </p:spPr>
        <p:txBody>
          <a:bodyPr anchor="b"/>
          <a:lstStyle>
            <a:lvl1pPr>
              <a:defRPr sz="3318"/>
            </a:lvl1pPr>
          </a:lstStyle>
          <a:p>
            <a:r>
              <a:rPr lang="en-US"/>
              <a:t>Click to edit Master title style</a:t>
            </a:r>
            <a:endParaRPr lang="en-US" dirty="0"/>
          </a:p>
        </p:txBody>
      </p:sp>
      <p:sp>
        <p:nvSpPr>
          <p:cNvPr id="3" name="Picture Placeholder 2"/>
          <p:cNvSpPr>
            <a:spLocks noGrp="1" noChangeAspect="1"/>
          </p:cNvSpPr>
          <p:nvPr>
            <p:ph type="pic" idx="1"/>
          </p:nvPr>
        </p:nvSpPr>
        <p:spPr>
          <a:xfrm>
            <a:off x="4031144" y="1053255"/>
            <a:ext cx="4800332" cy="5198533"/>
          </a:xfrm>
        </p:spPr>
        <p:txBody>
          <a:bodyPr anchor="t"/>
          <a:lstStyle>
            <a:lvl1pPr marL="0" indent="0">
              <a:buNone/>
              <a:defRPr sz="3318"/>
            </a:lvl1pPr>
            <a:lvl2pPr marL="474116" indent="0">
              <a:buNone/>
              <a:defRPr sz="2904"/>
            </a:lvl2pPr>
            <a:lvl3pPr marL="948233" indent="0">
              <a:buNone/>
              <a:defRPr sz="2489"/>
            </a:lvl3pPr>
            <a:lvl4pPr marL="1422349" indent="0">
              <a:buNone/>
              <a:defRPr sz="2074"/>
            </a:lvl4pPr>
            <a:lvl5pPr marL="1896466" indent="0">
              <a:buNone/>
              <a:defRPr sz="2074"/>
            </a:lvl5pPr>
            <a:lvl6pPr marL="2370582" indent="0">
              <a:buNone/>
              <a:defRPr sz="2074"/>
            </a:lvl6pPr>
            <a:lvl7pPr marL="2844698" indent="0">
              <a:buNone/>
              <a:defRPr sz="2074"/>
            </a:lvl7pPr>
            <a:lvl8pPr marL="3318815" indent="0">
              <a:buNone/>
              <a:defRPr sz="2074"/>
            </a:lvl8pPr>
            <a:lvl9pPr marL="3792931" indent="0">
              <a:buNone/>
              <a:defRPr sz="2074"/>
            </a:lvl9pPr>
          </a:lstStyle>
          <a:p>
            <a:r>
              <a:rPr lang="en-US"/>
              <a:t>Click icon to add picture</a:t>
            </a:r>
            <a:endParaRPr lang="en-US" dirty="0"/>
          </a:p>
        </p:txBody>
      </p:sp>
      <p:sp>
        <p:nvSpPr>
          <p:cNvPr id="4" name="Text Placeholder 3"/>
          <p:cNvSpPr>
            <a:spLocks noGrp="1"/>
          </p:cNvSpPr>
          <p:nvPr>
            <p:ph type="body" sz="half" idx="2"/>
          </p:nvPr>
        </p:nvSpPr>
        <p:spPr>
          <a:xfrm>
            <a:off x="653132" y="2194560"/>
            <a:ext cx="3058236" cy="4065694"/>
          </a:xfrm>
        </p:spPr>
        <p:txBody>
          <a:bodyPr/>
          <a:lstStyle>
            <a:lvl1pPr marL="0" indent="0">
              <a:buNone/>
              <a:defRPr sz="1659"/>
            </a:lvl1pPr>
            <a:lvl2pPr marL="474116" indent="0">
              <a:buNone/>
              <a:defRPr sz="1452"/>
            </a:lvl2pPr>
            <a:lvl3pPr marL="948233" indent="0">
              <a:buNone/>
              <a:defRPr sz="1244"/>
            </a:lvl3pPr>
            <a:lvl4pPr marL="1422349" indent="0">
              <a:buNone/>
              <a:defRPr sz="1037"/>
            </a:lvl4pPr>
            <a:lvl5pPr marL="1896466" indent="0">
              <a:buNone/>
              <a:defRPr sz="1037"/>
            </a:lvl5pPr>
            <a:lvl6pPr marL="2370582" indent="0">
              <a:buNone/>
              <a:defRPr sz="1037"/>
            </a:lvl6pPr>
            <a:lvl7pPr marL="2844698" indent="0">
              <a:buNone/>
              <a:defRPr sz="1037"/>
            </a:lvl7pPr>
            <a:lvl8pPr marL="3318815" indent="0">
              <a:buNone/>
              <a:defRPr sz="1037"/>
            </a:lvl8pPr>
            <a:lvl9pPr marL="3792931" indent="0">
              <a:buNone/>
              <a:defRPr sz="1037"/>
            </a:lvl9pPr>
          </a:lstStyle>
          <a:p>
            <a:pPr lvl="0"/>
            <a:r>
              <a:rPr lang="en-US"/>
              <a:t>Click to edit Master text styles</a:t>
            </a:r>
          </a:p>
        </p:txBody>
      </p:sp>
      <p:sp>
        <p:nvSpPr>
          <p:cNvPr id="5" name="Date Placeholder 4"/>
          <p:cNvSpPr>
            <a:spLocks noGrp="1"/>
          </p:cNvSpPr>
          <p:nvPr>
            <p:ph type="dt" sz="half" idx="10"/>
          </p:nvPr>
        </p:nvSpPr>
        <p:spPr/>
        <p:txBody>
          <a:bodyPr/>
          <a:lstStyle/>
          <a:p>
            <a:fld id="{850A3366-508E-C94B-AAC0-B57A35B5E241}" type="datetimeFigureOut">
              <a:rPr lang="en-US" smtClean="0"/>
              <a:t>4/25/19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38F244-ED44-9743-8A60-126BF18AA215}" type="slidenum">
              <a:rPr lang="en-US" smtClean="0"/>
              <a:t>‹#›</a:t>
            </a:fld>
            <a:endParaRPr lang="en-US"/>
          </a:p>
        </p:txBody>
      </p:sp>
    </p:spTree>
    <p:extLst>
      <p:ext uri="{BB962C8B-B14F-4D97-AF65-F5344CB8AC3E}">
        <p14:creationId xmlns:p14="http://schemas.microsoft.com/office/powerpoint/2010/main" val="8509461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1897" y="389468"/>
            <a:ext cx="8178344" cy="141393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51897" y="1947333"/>
            <a:ext cx="8178344" cy="464142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51897" y="6780108"/>
            <a:ext cx="2133481" cy="389467"/>
          </a:xfrm>
          <a:prstGeom prst="rect">
            <a:avLst/>
          </a:prstGeom>
        </p:spPr>
        <p:txBody>
          <a:bodyPr vert="horz" lIns="91440" tIns="45720" rIns="91440" bIns="45720" rtlCol="0" anchor="ctr"/>
          <a:lstStyle>
            <a:lvl1pPr algn="l">
              <a:defRPr sz="1244">
                <a:solidFill>
                  <a:schemeClr val="tx1">
                    <a:tint val="75000"/>
                  </a:schemeClr>
                </a:solidFill>
              </a:defRPr>
            </a:lvl1pPr>
          </a:lstStyle>
          <a:p>
            <a:fld id="{850A3366-508E-C94B-AAC0-B57A35B5E241}" type="datetimeFigureOut">
              <a:rPr lang="en-US" smtClean="0"/>
              <a:t>4/25/19</a:t>
            </a:fld>
            <a:endParaRPr lang="en-US"/>
          </a:p>
        </p:txBody>
      </p:sp>
      <p:sp>
        <p:nvSpPr>
          <p:cNvPr id="5" name="Footer Placeholder 4"/>
          <p:cNvSpPr>
            <a:spLocks noGrp="1"/>
          </p:cNvSpPr>
          <p:nvPr>
            <p:ph type="ftr" sz="quarter" idx="3"/>
          </p:nvPr>
        </p:nvSpPr>
        <p:spPr>
          <a:xfrm>
            <a:off x="3140958" y="6780108"/>
            <a:ext cx="3200222" cy="389467"/>
          </a:xfrm>
          <a:prstGeom prst="rect">
            <a:avLst/>
          </a:prstGeom>
        </p:spPr>
        <p:txBody>
          <a:bodyPr vert="horz" lIns="91440" tIns="45720" rIns="91440" bIns="45720" rtlCol="0" anchor="ctr"/>
          <a:lstStyle>
            <a:lvl1pPr algn="ctr">
              <a:defRPr sz="124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696760" y="6780108"/>
            <a:ext cx="2133481" cy="389467"/>
          </a:xfrm>
          <a:prstGeom prst="rect">
            <a:avLst/>
          </a:prstGeom>
        </p:spPr>
        <p:txBody>
          <a:bodyPr vert="horz" lIns="91440" tIns="45720" rIns="91440" bIns="45720" rtlCol="0" anchor="ctr"/>
          <a:lstStyle>
            <a:lvl1pPr algn="r">
              <a:defRPr sz="1244">
                <a:solidFill>
                  <a:schemeClr val="tx1">
                    <a:tint val="75000"/>
                  </a:schemeClr>
                </a:solidFill>
              </a:defRPr>
            </a:lvl1pPr>
          </a:lstStyle>
          <a:p>
            <a:fld id="{0E38F244-ED44-9743-8A60-126BF18AA215}" type="slidenum">
              <a:rPr lang="en-US" smtClean="0"/>
              <a:t>‹#›</a:t>
            </a:fld>
            <a:endParaRPr lang="en-US"/>
          </a:p>
        </p:txBody>
      </p:sp>
    </p:spTree>
    <p:extLst>
      <p:ext uri="{BB962C8B-B14F-4D97-AF65-F5344CB8AC3E}">
        <p14:creationId xmlns:p14="http://schemas.microsoft.com/office/powerpoint/2010/main" val="13782359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48233" rtl="0" eaLnBrk="1" latinLnBrk="0" hangingPunct="1">
        <a:lnSpc>
          <a:spcPct val="90000"/>
        </a:lnSpc>
        <a:spcBef>
          <a:spcPct val="0"/>
        </a:spcBef>
        <a:buNone/>
        <a:defRPr sz="4563" kern="1200">
          <a:solidFill>
            <a:schemeClr val="tx1"/>
          </a:solidFill>
          <a:latin typeface="+mj-lt"/>
          <a:ea typeface="+mj-ea"/>
          <a:cs typeface="+mj-cs"/>
        </a:defRPr>
      </a:lvl1pPr>
    </p:titleStyle>
    <p:bodyStyle>
      <a:lvl1pPr marL="237058" indent="-237058" algn="l" defTabSz="948233" rtl="0" eaLnBrk="1" latinLnBrk="0" hangingPunct="1">
        <a:lnSpc>
          <a:spcPct val="90000"/>
        </a:lnSpc>
        <a:spcBef>
          <a:spcPts val="1037"/>
        </a:spcBef>
        <a:buFont typeface="Arial" panose="020B0604020202020204" pitchFamily="34" charset="0"/>
        <a:buChar char="•"/>
        <a:defRPr sz="2904" kern="1200">
          <a:solidFill>
            <a:schemeClr val="tx1"/>
          </a:solidFill>
          <a:latin typeface="+mn-lt"/>
          <a:ea typeface="+mn-ea"/>
          <a:cs typeface="+mn-cs"/>
        </a:defRPr>
      </a:lvl1pPr>
      <a:lvl2pPr marL="711175" indent="-237058" algn="l" defTabSz="948233" rtl="0" eaLnBrk="1" latinLnBrk="0" hangingPunct="1">
        <a:lnSpc>
          <a:spcPct val="90000"/>
        </a:lnSpc>
        <a:spcBef>
          <a:spcPts val="519"/>
        </a:spcBef>
        <a:buFont typeface="Arial" panose="020B0604020202020204" pitchFamily="34" charset="0"/>
        <a:buChar char="•"/>
        <a:defRPr sz="2489" kern="1200">
          <a:solidFill>
            <a:schemeClr val="tx1"/>
          </a:solidFill>
          <a:latin typeface="+mn-lt"/>
          <a:ea typeface="+mn-ea"/>
          <a:cs typeface="+mn-cs"/>
        </a:defRPr>
      </a:lvl2pPr>
      <a:lvl3pPr marL="1185291" indent="-237058" algn="l" defTabSz="948233" rtl="0" eaLnBrk="1" latinLnBrk="0" hangingPunct="1">
        <a:lnSpc>
          <a:spcPct val="90000"/>
        </a:lnSpc>
        <a:spcBef>
          <a:spcPts val="519"/>
        </a:spcBef>
        <a:buFont typeface="Arial" panose="020B0604020202020204" pitchFamily="34" charset="0"/>
        <a:buChar char="•"/>
        <a:defRPr sz="2074" kern="1200">
          <a:solidFill>
            <a:schemeClr val="tx1"/>
          </a:solidFill>
          <a:latin typeface="+mn-lt"/>
          <a:ea typeface="+mn-ea"/>
          <a:cs typeface="+mn-cs"/>
        </a:defRPr>
      </a:lvl3pPr>
      <a:lvl4pPr marL="1659407"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4pPr>
      <a:lvl5pPr marL="2133524"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5pPr>
      <a:lvl6pPr marL="2607640"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6pPr>
      <a:lvl7pPr marL="3081757"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7pPr>
      <a:lvl8pPr marL="3555873"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8pPr>
      <a:lvl9pPr marL="4029989" indent="-237058" algn="l" defTabSz="948233" rtl="0" eaLnBrk="1" latinLnBrk="0" hangingPunct="1">
        <a:lnSpc>
          <a:spcPct val="90000"/>
        </a:lnSpc>
        <a:spcBef>
          <a:spcPts val="519"/>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48233" rtl="0" eaLnBrk="1" latinLnBrk="0" hangingPunct="1">
        <a:defRPr sz="1867" kern="1200">
          <a:solidFill>
            <a:schemeClr val="tx1"/>
          </a:solidFill>
          <a:latin typeface="+mn-lt"/>
          <a:ea typeface="+mn-ea"/>
          <a:cs typeface="+mn-cs"/>
        </a:defRPr>
      </a:lvl1pPr>
      <a:lvl2pPr marL="474116" algn="l" defTabSz="948233" rtl="0" eaLnBrk="1" latinLnBrk="0" hangingPunct="1">
        <a:defRPr sz="1867" kern="1200">
          <a:solidFill>
            <a:schemeClr val="tx1"/>
          </a:solidFill>
          <a:latin typeface="+mn-lt"/>
          <a:ea typeface="+mn-ea"/>
          <a:cs typeface="+mn-cs"/>
        </a:defRPr>
      </a:lvl2pPr>
      <a:lvl3pPr marL="948233" algn="l" defTabSz="948233" rtl="0" eaLnBrk="1" latinLnBrk="0" hangingPunct="1">
        <a:defRPr sz="1867" kern="1200">
          <a:solidFill>
            <a:schemeClr val="tx1"/>
          </a:solidFill>
          <a:latin typeface="+mn-lt"/>
          <a:ea typeface="+mn-ea"/>
          <a:cs typeface="+mn-cs"/>
        </a:defRPr>
      </a:lvl3pPr>
      <a:lvl4pPr marL="1422349" algn="l" defTabSz="948233" rtl="0" eaLnBrk="1" latinLnBrk="0" hangingPunct="1">
        <a:defRPr sz="1867" kern="1200">
          <a:solidFill>
            <a:schemeClr val="tx1"/>
          </a:solidFill>
          <a:latin typeface="+mn-lt"/>
          <a:ea typeface="+mn-ea"/>
          <a:cs typeface="+mn-cs"/>
        </a:defRPr>
      </a:lvl4pPr>
      <a:lvl5pPr marL="1896466" algn="l" defTabSz="948233" rtl="0" eaLnBrk="1" latinLnBrk="0" hangingPunct="1">
        <a:defRPr sz="1867" kern="1200">
          <a:solidFill>
            <a:schemeClr val="tx1"/>
          </a:solidFill>
          <a:latin typeface="+mn-lt"/>
          <a:ea typeface="+mn-ea"/>
          <a:cs typeface="+mn-cs"/>
        </a:defRPr>
      </a:lvl5pPr>
      <a:lvl6pPr marL="2370582" algn="l" defTabSz="948233" rtl="0" eaLnBrk="1" latinLnBrk="0" hangingPunct="1">
        <a:defRPr sz="1867" kern="1200">
          <a:solidFill>
            <a:schemeClr val="tx1"/>
          </a:solidFill>
          <a:latin typeface="+mn-lt"/>
          <a:ea typeface="+mn-ea"/>
          <a:cs typeface="+mn-cs"/>
        </a:defRPr>
      </a:lvl6pPr>
      <a:lvl7pPr marL="2844698" algn="l" defTabSz="948233" rtl="0" eaLnBrk="1" latinLnBrk="0" hangingPunct="1">
        <a:defRPr sz="1867" kern="1200">
          <a:solidFill>
            <a:schemeClr val="tx1"/>
          </a:solidFill>
          <a:latin typeface="+mn-lt"/>
          <a:ea typeface="+mn-ea"/>
          <a:cs typeface="+mn-cs"/>
        </a:defRPr>
      </a:lvl7pPr>
      <a:lvl8pPr marL="3318815" algn="l" defTabSz="948233" rtl="0" eaLnBrk="1" latinLnBrk="0" hangingPunct="1">
        <a:defRPr sz="1867" kern="1200">
          <a:solidFill>
            <a:schemeClr val="tx1"/>
          </a:solidFill>
          <a:latin typeface="+mn-lt"/>
          <a:ea typeface="+mn-ea"/>
          <a:cs typeface="+mn-cs"/>
        </a:defRPr>
      </a:lvl8pPr>
      <a:lvl9pPr marL="3792931" algn="l" defTabSz="948233"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46DD10-A971-014B-98C1-70BFF77C2F99}"/>
              </a:ext>
            </a:extLst>
          </p:cNvPr>
          <p:cNvSpPr>
            <a:spLocks noGrp="1"/>
          </p:cNvSpPr>
          <p:nvPr>
            <p:ph type="ctrTitle"/>
          </p:nvPr>
        </p:nvSpPr>
        <p:spPr/>
        <p:txBody>
          <a:bodyPr>
            <a:normAutofit/>
          </a:bodyPr>
          <a:lstStyle/>
          <a:p>
            <a:r>
              <a:rPr lang="en-US" altLang="ja-JP" sz="3840" dirty="0" err="1"/>
              <a:t>Phippy</a:t>
            </a:r>
            <a:r>
              <a:rPr lang="en-US" altLang="ja-JP" sz="3840" dirty="0"/>
              <a:t> Goes To The Zoo</a:t>
            </a:r>
            <a:br>
              <a:rPr lang="en-US" altLang="ja-JP" sz="3840" dirty="0"/>
            </a:br>
            <a:r>
              <a:rPr lang="ja-JP" altLang="en-US" sz="3840"/>
              <a:t>日本語訳版 </a:t>
            </a:r>
            <a:r>
              <a:rPr lang="en-US" altLang="ja-JP" sz="3840" dirty="0"/>
              <a:t>v.19.04</a:t>
            </a:r>
            <a:endParaRPr lang="ja-JP" altLang="en-US" sz="3840"/>
          </a:p>
        </p:txBody>
      </p:sp>
      <p:sp>
        <p:nvSpPr>
          <p:cNvPr id="3" name="字幕 2">
            <a:extLst>
              <a:ext uri="{FF2B5EF4-FFF2-40B4-BE49-F238E27FC236}">
                <a16:creationId xmlns:a16="http://schemas.microsoft.com/office/drawing/2014/main" id="{36C3EDBC-1CD4-9845-B9AC-C209F9E8D95C}"/>
              </a:ext>
            </a:extLst>
          </p:cNvPr>
          <p:cNvSpPr>
            <a:spLocks noGrp="1"/>
          </p:cNvSpPr>
          <p:nvPr>
            <p:ph type="subTitle" idx="1"/>
          </p:nvPr>
        </p:nvSpPr>
        <p:spPr/>
        <p:txBody>
          <a:bodyPr/>
          <a:lstStyle/>
          <a:p>
            <a:endParaRPr kumimoji="1" lang="ja-JP" altLang="en-US">
              <a:ea typeface="Ricty" panose="020B0509020203020207" pitchFamily="49" charset="-128"/>
            </a:endParaRPr>
          </a:p>
        </p:txBody>
      </p:sp>
    </p:spTree>
    <p:extLst>
      <p:ext uri="{BB962C8B-B14F-4D97-AF65-F5344CB8AC3E}">
        <p14:creationId xmlns:p14="http://schemas.microsoft.com/office/powerpoint/2010/main" val="3018189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5A16732-3086-974E-8E2B-1075D782543B}"/>
              </a:ext>
            </a:extLst>
          </p:cNvPr>
          <p:cNvGrpSpPr/>
          <p:nvPr/>
        </p:nvGrpSpPr>
        <p:grpSpPr>
          <a:xfrm>
            <a:off x="0" y="0"/>
            <a:ext cx="9482138" cy="7315199"/>
            <a:chOff x="0" y="0"/>
            <a:chExt cx="9482138" cy="7315199"/>
          </a:xfrm>
        </p:grpSpPr>
        <p:pic>
          <p:nvPicPr>
            <p:cNvPr id="4" name="Picture 3">
              <a:extLst>
                <a:ext uri="{FF2B5EF4-FFF2-40B4-BE49-F238E27FC236}">
                  <a16:creationId xmlns:a16="http://schemas.microsoft.com/office/drawing/2014/main" id="{3BCBEF26-3457-614B-8CB6-38558A55112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0DF7574B-26AF-DF42-B25B-50E1524494ED}"/>
                </a:ext>
              </a:extLst>
            </p:cNvPr>
            <p:cNvSpPr/>
            <p:nvPr/>
          </p:nvSpPr>
          <p:spPr>
            <a:xfrm>
              <a:off x="0" y="5685182"/>
              <a:ext cx="9482138" cy="1630017"/>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en-US" sz="1200" b="1" dirty="0">
                  <a:solidFill>
                    <a:schemeClr val="tx1"/>
                  </a:solidFill>
                  <a:latin typeface="Ricty" panose="020B0509020203020207" pitchFamily="49" charset="-128"/>
                </a:rPr>
                <a:t>Secrets</a:t>
              </a:r>
              <a:r>
                <a:rPr lang="ja-JP" altLang="en-US" sz="1200" b="1">
                  <a:solidFill>
                    <a:schemeClr val="tx1"/>
                  </a:solidFill>
                  <a:latin typeface="Ricty" panose="020B0509020203020207" pitchFamily="49" charset="-128"/>
                </a:rPr>
                <a:t>は、トークン、証明書、パスワードなどの非公開情報を格納するために使用されます。</a:t>
              </a:r>
              <a:br>
                <a:rPr lang="ja-JP" altLang="en-US" sz="1200" b="1">
                  <a:solidFill>
                    <a:schemeClr val="tx1"/>
                  </a:solidFill>
                  <a:latin typeface="Ricty" panose="020B0509020203020207" pitchFamily="49" charset="-128"/>
                </a:rPr>
              </a:br>
              <a:r>
                <a:rPr lang="en-US" sz="1200" b="1" dirty="0">
                  <a:solidFill>
                    <a:schemeClr val="tx1"/>
                  </a:solidFill>
                  <a:latin typeface="Ricty" panose="020B0509020203020207" pitchFamily="49" charset="-128"/>
                </a:rPr>
                <a:t>Secrets</a:t>
              </a:r>
              <a:r>
                <a:rPr lang="ja-JP" altLang="en-US" sz="1200" b="1">
                  <a:solidFill>
                    <a:schemeClr val="tx1"/>
                  </a:solidFill>
                  <a:latin typeface="Ricty" panose="020B0509020203020207" pitchFamily="49" charset="-128"/>
                </a:rPr>
                <a:t>は秘匿性の高い設定情報を</a:t>
              </a:r>
              <a:r>
                <a:rPr lang="en-US" sz="1200" b="1" dirty="0">
                  <a:solidFill>
                    <a:schemeClr val="tx1"/>
                  </a:solidFill>
                  <a:latin typeface="Ricty" panose="020B0509020203020207" pitchFamily="49" charset="-128"/>
                </a:rPr>
                <a:t>Pod</a:t>
              </a:r>
              <a:r>
                <a:rPr lang="ja-JP" altLang="en-US" sz="1200" b="1">
                  <a:solidFill>
                    <a:schemeClr val="tx1"/>
                  </a:solidFill>
                  <a:latin typeface="Ricty" panose="020B0509020203020207" pitchFamily="49" charset="-128"/>
                </a:rPr>
                <a:t>に対して実行時にアタッチできます。</a:t>
              </a:r>
              <a:br>
                <a:rPr lang="en-US" altLang="ja-JP" sz="1200" b="1" dirty="0">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これらの設定データはクラスタ内で安全に保存できます。</a:t>
              </a:r>
            </a:p>
          </p:txBody>
        </p:sp>
      </p:grpSp>
    </p:spTree>
    <p:extLst>
      <p:ext uri="{BB962C8B-B14F-4D97-AF65-F5344CB8AC3E}">
        <p14:creationId xmlns:p14="http://schemas.microsoft.com/office/powerpoint/2010/main" val="2370280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1AD9059-AA56-B149-92CC-454B7E848BA5}"/>
              </a:ext>
            </a:extLst>
          </p:cNvPr>
          <p:cNvGrpSpPr/>
          <p:nvPr/>
        </p:nvGrpSpPr>
        <p:grpSpPr>
          <a:xfrm>
            <a:off x="0" y="0"/>
            <a:ext cx="9482138" cy="7315200"/>
            <a:chOff x="0" y="0"/>
            <a:chExt cx="9482138" cy="7315200"/>
          </a:xfrm>
        </p:grpSpPr>
        <p:pic>
          <p:nvPicPr>
            <p:cNvPr id="2" name="Picture 1">
              <a:extLst>
                <a:ext uri="{FF2B5EF4-FFF2-40B4-BE49-F238E27FC236}">
                  <a16:creationId xmlns:a16="http://schemas.microsoft.com/office/drawing/2014/main" id="{8307ABBA-A89C-C647-AFCB-EE421641232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29069"/>
            </a:xfrm>
            <a:prstGeom prst="rect">
              <a:avLst/>
            </a:prstGeom>
          </p:spPr>
        </p:pic>
        <p:sp>
          <p:nvSpPr>
            <p:cNvPr id="5" name="Rectangle 4">
              <a:extLst>
                <a:ext uri="{FF2B5EF4-FFF2-40B4-BE49-F238E27FC236}">
                  <a16:creationId xmlns:a16="http://schemas.microsoft.com/office/drawing/2014/main" id="{EAA59482-86E6-9B42-9FE3-FE7491DC7CE1}"/>
                </a:ext>
              </a:extLst>
            </p:cNvPr>
            <p:cNvSpPr/>
            <p:nvPr/>
          </p:nvSpPr>
          <p:spPr>
            <a:xfrm>
              <a:off x="0" y="5499652"/>
              <a:ext cx="9482138" cy="1815548"/>
            </a:xfrm>
            <a:prstGeom prst="rect">
              <a:avLst/>
            </a:prstGeom>
            <a:gradFill>
              <a:gsLst>
                <a:gs pos="19000">
                  <a:srgbClr val="FBFCFE">
                    <a:alpha val="70000"/>
                  </a:srgbClr>
                </a:gs>
                <a:gs pos="0">
                  <a:schemeClr val="accent1">
                    <a:lumMod val="5000"/>
                    <a:lumOff val="95000"/>
                    <a:alpha val="3900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イグアナのグループが池のふちに大きなパチンコの近くに集まっていました。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一匹のイグアナは水の真ん中に立っていました。</a:t>
              </a:r>
              <a:endParaRPr lang="en-US" altLang="ja-JP" sz="1200" b="1" dirty="0">
                <a:solidFill>
                  <a:schemeClr val="tx1"/>
                </a:solidFill>
                <a:latin typeface="Ricty" panose="020B0509020203020207" pitchFamily="49" charset="-128"/>
              </a:endParaRPr>
            </a:p>
            <a:p>
              <a:r>
                <a:rPr lang="ja-JP" altLang="en-US" sz="1200" b="1">
                  <a:solidFill>
                    <a:schemeClr val="tx1"/>
                  </a:solidFill>
                  <a:latin typeface="Ricty" panose="020B0509020203020207" pitchFamily="49" charset="-128"/>
                </a:rPr>
                <a:t>一匹のイグアナは、パチンコの中に自身を投げ入れ、他のイグアナは、島へ向かって小さな獣の準備をしていました。</a:t>
              </a:r>
              <a:endParaRPr lang="en-US" altLang="ja-JP" sz="1200" b="1" dirty="0">
                <a:solidFill>
                  <a:schemeClr val="tx1"/>
                </a:solidFill>
                <a:latin typeface="Ricty" panose="020B0509020203020207" pitchFamily="49" charset="-128"/>
              </a:endParaRP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このデプロイメントは、島の上にグループを到達させるのよ。今、彼らは３つをそこへ到達させようとしてる</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とフィッピーが言いました。</a:t>
              </a:r>
              <a:endParaRPr lang="en-US" altLang="ja-JP" sz="1200" b="1" dirty="0">
                <a:solidFill>
                  <a:schemeClr val="tx1"/>
                </a:solidFill>
                <a:latin typeface="Ricty" panose="020B0509020203020207" pitchFamily="49" charset="-128"/>
              </a:endParaRPr>
            </a:p>
            <a:p>
              <a:r>
                <a:rPr lang="ja-JP" altLang="en-US" sz="1200" b="1">
                  <a:solidFill>
                    <a:schemeClr val="tx1"/>
                  </a:solidFill>
                  <a:latin typeface="Ricty" panose="020B0509020203020207" pitchFamily="49" charset="-128"/>
                </a:rPr>
                <a:t>その瞬間、他のイグアナが空中へ発射されましたが、大きな水しぶきをあげ、島へ到達するのに失敗しました。</a:t>
              </a:r>
              <a:endParaRPr lang="en-US" altLang="ja-JP" sz="1200" b="1" dirty="0">
                <a:solidFill>
                  <a:schemeClr val="tx1"/>
                </a:solidFill>
                <a:latin typeface="Ricty" panose="020B0509020203020207" pitchFamily="49" charset="-128"/>
              </a:endParaRP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もし失敗しても、イグアナ達は、彼らが必要な数だけ、チャレンジし続けるよ</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とフィッピーが言いました。</a:t>
              </a:r>
            </a:p>
          </p:txBody>
        </p:sp>
      </p:grpSp>
    </p:spTree>
    <p:extLst>
      <p:ext uri="{BB962C8B-B14F-4D97-AF65-F5344CB8AC3E}">
        <p14:creationId xmlns:p14="http://schemas.microsoft.com/office/powerpoint/2010/main" val="610182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9FCE18D-DF70-2C41-9B6F-033B3F017B5C}"/>
              </a:ext>
            </a:extLst>
          </p:cNvPr>
          <p:cNvGrpSpPr/>
          <p:nvPr/>
        </p:nvGrpSpPr>
        <p:grpSpPr>
          <a:xfrm>
            <a:off x="0" y="0"/>
            <a:ext cx="9482138" cy="7315200"/>
            <a:chOff x="0" y="0"/>
            <a:chExt cx="9482138" cy="7315200"/>
          </a:xfrm>
        </p:grpSpPr>
        <p:pic>
          <p:nvPicPr>
            <p:cNvPr id="2" name="Picture 1">
              <a:extLst>
                <a:ext uri="{FF2B5EF4-FFF2-40B4-BE49-F238E27FC236}">
                  <a16:creationId xmlns:a16="http://schemas.microsoft.com/office/drawing/2014/main" id="{6C264F56-4067-4840-9DDC-9DAA8350BF7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F23F59EA-4130-6740-8F73-85BBBA70C912}"/>
                </a:ext>
              </a:extLst>
            </p:cNvPr>
            <p:cNvSpPr/>
            <p:nvPr/>
          </p:nvSpPr>
          <p:spPr>
            <a:xfrm>
              <a:off x="0" y="5446644"/>
              <a:ext cx="9482138" cy="1868556"/>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デプロイメントは、ポッドのセットをデプロイしたりメンテナンスしたりするための上位抽象化です。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そのシーンの背景は、ポッドの稼働状態を維持するためにレプリカセットを使いますが、デプロイメントは、クラスタを含むポッドのセットをデプロイ、アップデート、スケールするための洗練されたロジックです。</a:t>
              </a:r>
            </a:p>
          </p:txBody>
        </p:sp>
      </p:grpSp>
    </p:spTree>
    <p:extLst>
      <p:ext uri="{BB962C8B-B14F-4D97-AF65-F5344CB8AC3E}">
        <p14:creationId xmlns:p14="http://schemas.microsoft.com/office/powerpoint/2010/main" val="2578458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0B3572A-6DD7-184C-8C17-1664C0BF57DE}"/>
              </a:ext>
            </a:extLst>
          </p:cNvPr>
          <p:cNvGrpSpPr/>
          <p:nvPr/>
        </p:nvGrpSpPr>
        <p:grpSpPr>
          <a:xfrm>
            <a:off x="0" y="0"/>
            <a:ext cx="9482138" cy="7315199"/>
            <a:chOff x="0" y="0"/>
            <a:chExt cx="9482138" cy="7315199"/>
          </a:xfrm>
        </p:grpSpPr>
        <p:pic>
          <p:nvPicPr>
            <p:cNvPr id="2" name="Picture 1">
              <a:extLst>
                <a:ext uri="{FF2B5EF4-FFF2-40B4-BE49-F238E27FC236}">
                  <a16:creationId xmlns:a16="http://schemas.microsoft.com/office/drawing/2014/main" id="{D1C23EFE-FA5D-D346-9C9F-E00A245FBE9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EE96DE34-1223-C34C-93D8-D1CD97213177}"/>
                </a:ext>
              </a:extLst>
            </p:cNvPr>
            <p:cNvSpPr/>
            <p:nvPr/>
          </p:nvSpPr>
          <p:spPr>
            <a:xfrm>
              <a:off x="0" y="5353878"/>
              <a:ext cx="9482138" cy="1961321"/>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いくつかの石柱が草が茂った丘にたっており、ハゲタカがそれぞれの上に座っています。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ジーとフィッピーが見ている時、ハゲタカは羽を広げて遠くに羽ばたきました。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すぐに他のハゲタカが空いた石柱に乗りました。ジーは、</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ハゲタカは何をしているの？</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と聞きました。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”それはデーモンセットだよ。彼らは、昼夜、晴雨、昼か夜かに問わず、石柱を陣取るんだ”とフィッピーは言いました。</a:t>
              </a:r>
              <a:br>
                <a:rPr lang="ja-JP" altLang="en-US" sz="1200" b="1">
                  <a:solidFill>
                    <a:schemeClr val="tx1"/>
                  </a:solidFill>
                  <a:latin typeface="Ricty" panose="020B0509020203020207" pitchFamily="49" charset="-128"/>
                </a:rPr>
              </a:b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私が新しい石柱を追加すると、新しい鳥が</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キューブに寄り添うよ！</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というより早く着陸するよ</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とフィッピーは笑いました。</a:t>
              </a:r>
            </a:p>
          </p:txBody>
        </p:sp>
      </p:grpSp>
    </p:spTree>
    <p:extLst>
      <p:ext uri="{BB962C8B-B14F-4D97-AF65-F5344CB8AC3E}">
        <p14:creationId xmlns:p14="http://schemas.microsoft.com/office/powerpoint/2010/main" val="1119912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98D567F-E9DA-0D4C-B7E7-3A304A27301C}"/>
              </a:ext>
            </a:extLst>
          </p:cNvPr>
          <p:cNvGrpSpPr/>
          <p:nvPr/>
        </p:nvGrpSpPr>
        <p:grpSpPr>
          <a:xfrm>
            <a:off x="0" y="0"/>
            <a:ext cx="9482138" cy="7315200"/>
            <a:chOff x="0" y="0"/>
            <a:chExt cx="9482138" cy="7315200"/>
          </a:xfrm>
        </p:grpSpPr>
        <p:pic>
          <p:nvPicPr>
            <p:cNvPr id="2" name="Picture 1">
              <a:extLst>
                <a:ext uri="{FF2B5EF4-FFF2-40B4-BE49-F238E27FC236}">
                  <a16:creationId xmlns:a16="http://schemas.microsoft.com/office/drawing/2014/main" id="{5F61FE1A-39A4-0342-AD36-ED737329964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4" name="Rectangle 3">
              <a:extLst>
                <a:ext uri="{FF2B5EF4-FFF2-40B4-BE49-F238E27FC236}">
                  <a16:creationId xmlns:a16="http://schemas.microsoft.com/office/drawing/2014/main" id="{D6D63E4D-A656-2049-B2B1-2BF27927F4F4}"/>
                </a:ext>
              </a:extLst>
            </p:cNvPr>
            <p:cNvSpPr/>
            <p:nvPr/>
          </p:nvSpPr>
          <p:spPr>
            <a:xfrm>
              <a:off x="0" y="5274365"/>
              <a:ext cx="9482138" cy="2040835"/>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デーモンセットは、ポッドのレプリカがクラスタ内のすべてのノードで実行されていることを確認する方法を提供します。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クラスターが大きくなったり、小さくなったりするとデーモンセットは、特別にラベル付されたポッドをそれにあわせて配置します。</a:t>
              </a:r>
            </a:p>
          </p:txBody>
        </p:sp>
      </p:grpSp>
    </p:spTree>
    <p:extLst>
      <p:ext uri="{BB962C8B-B14F-4D97-AF65-F5344CB8AC3E}">
        <p14:creationId xmlns:p14="http://schemas.microsoft.com/office/powerpoint/2010/main" val="1823245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4D7EBAC-7A15-A045-84A4-6A603E09AA44}"/>
              </a:ext>
            </a:extLst>
          </p:cNvPr>
          <p:cNvGrpSpPr/>
          <p:nvPr/>
        </p:nvGrpSpPr>
        <p:grpSpPr>
          <a:xfrm>
            <a:off x="0" y="0"/>
            <a:ext cx="9482138" cy="7315200"/>
            <a:chOff x="0" y="0"/>
            <a:chExt cx="9482138" cy="7315200"/>
          </a:xfrm>
        </p:grpSpPr>
        <p:pic>
          <p:nvPicPr>
            <p:cNvPr id="2" name="Picture 1">
              <a:extLst>
                <a:ext uri="{FF2B5EF4-FFF2-40B4-BE49-F238E27FC236}">
                  <a16:creationId xmlns:a16="http://schemas.microsoft.com/office/drawing/2014/main" id="{B5A17DD1-B078-5A45-B389-B8D16263158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210456"/>
            </a:xfrm>
            <a:prstGeom prst="rect">
              <a:avLst/>
            </a:prstGeom>
          </p:spPr>
        </p:pic>
        <p:sp>
          <p:nvSpPr>
            <p:cNvPr id="5" name="Rectangle 4">
              <a:extLst>
                <a:ext uri="{FF2B5EF4-FFF2-40B4-BE49-F238E27FC236}">
                  <a16:creationId xmlns:a16="http://schemas.microsoft.com/office/drawing/2014/main" id="{694F41AB-E4CD-F142-B425-12E71749DBB3}"/>
                </a:ext>
              </a:extLst>
            </p:cNvPr>
            <p:cNvSpPr/>
            <p:nvPr/>
          </p:nvSpPr>
          <p:spPr>
            <a:xfrm>
              <a:off x="0" y="5168348"/>
              <a:ext cx="9482138" cy="2146852"/>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色とりどりのフラッシュがサンゴの反対側から出てきました。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単一の穴から出るのではなく、魚は、岩の反対側の小さな割れ目から出てきているようでした。</a:t>
              </a:r>
              <a:br>
                <a:rPr lang="ja-JP" altLang="en-US" sz="1200" b="1">
                  <a:solidFill>
                    <a:schemeClr val="tx1"/>
                  </a:solidFill>
                  <a:latin typeface="Ricty" panose="020B0509020203020207" pitchFamily="49" charset="-128"/>
                </a:rPr>
              </a:b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イングレスは美しい！</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と夢のような目をしてフィッピーは言いました。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魅了されて、</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わー</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とジーはつぶやきました。</a:t>
              </a:r>
            </a:p>
          </p:txBody>
        </p:sp>
        <p:sp>
          <p:nvSpPr>
            <p:cNvPr id="6" name="Rectangle 5">
              <a:extLst>
                <a:ext uri="{FF2B5EF4-FFF2-40B4-BE49-F238E27FC236}">
                  <a16:creationId xmlns:a16="http://schemas.microsoft.com/office/drawing/2014/main" id="{5277FEE4-F9D4-7846-ABAF-CC7DBF498E6E}"/>
                </a:ext>
              </a:extLst>
            </p:cNvPr>
            <p:cNvSpPr/>
            <p:nvPr/>
          </p:nvSpPr>
          <p:spPr>
            <a:xfrm>
              <a:off x="0" y="0"/>
              <a:ext cx="9482138" cy="1272209"/>
            </a:xfrm>
            <a:prstGeom prst="rect">
              <a:avLst/>
            </a:prstGeom>
            <a:gradFill flip="none" rotWithShape="1">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歩いていくと、彼らは巨大なサンゴ礁がある水槽を見つけました。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端から端に、片側からもう一方に抜けるのに岩が邪魔しているように見えました。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ジーは、何百もの小さな魚が岩の表面の中心に向かってすばやく泳いでいくのを見ていました。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全速力で、魚は岩の表面にあけられた穴に泳いでいき、一瞬で見えなくなりました。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ジーは、息を弾ませました。</a:t>
              </a:r>
            </a:p>
          </p:txBody>
        </p:sp>
      </p:grpSp>
    </p:spTree>
    <p:extLst>
      <p:ext uri="{BB962C8B-B14F-4D97-AF65-F5344CB8AC3E}">
        <p14:creationId xmlns:p14="http://schemas.microsoft.com/office/powerpoint/2010/main" val="2509054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D243EB3-31CD-5748-A2CA-D088CB6ED260}"/>
              </a:ext>
            </a:extLst>
          </p:cNvPr>
          <p:cNvGrpSpPr/>
          <p:nvPr/>
        </p:nvGrpSpPr>
        <p:grpSpPr>
          <a:xfrm>
            <a:off x="0" y="0"/>
            <a:ext cx="9482138" cy="7315199"/>
            <a:chOff x="0" y="0"/>
            <a:chExt cx="9482138" cy="7315199"/>
          </a:xfrm>
        </p:grpSpPr>
        <p:pic>
          <p:nvPicPr>
            <p:cNvPr id="2" name="Picture 1">
              <a:extLst>
                <a:ext uri="{FF2B5EF4-FFF2-40B4-BE49-F238E27FC236}">
                  <a16:creationId xmlns:a16="http://schemas.microsoft.com/office/drawing/2014/main" id="{70B4FC32-FB7E-534F-9784-0D32D4E0BE6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63AAAFA1-E0C9-5247-B502-88628610FDD8}"/>
                </a:ext>
              </a:extLst>
            </p:cNvPr>
            <p:cNvSpPr/>
            <p:nvPr/>
          </p:nvSpPr>
          <p:spPr>
            <a:xfrm>
              <a:off x="0" y="5552660"/>
              <a:ext cx="9482138" cy="1762539"/>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en-US" sz="1200" b="1" dirty="0">
                  <a:solidFill>
                    <a:schemeClr val="tx1"/>
                  </a:solidFill>
                  <a:latin typeface="Ricty" panose="020B0509020203020207" pitchFamily="49" charset="-128"/>
                </a:rPr>
                <a:t>Ingresses(</a:t>
              </a:r>
              <a:r>
                <a:rPr lang="ja-JP" altLang="en-US" sz="1200" b="1">
                  <a:solidFill>
                    <a:schemeClr val="tx1"/>
                  </a:solidFill>
                  <a:latin typeface="Ricty" panose="020B0509020203020207" pitchFamily="49" charset="-128"/>
                </a:rPr>
                <a:t>イングレス</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は、トラフィックがクラスタの外部からクラスタ内の宛先に送信すべきであることを宣言する方法を提供します。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一つの単一の外部</a:t>
              </a:r>
              <a:r>
                <a:rPr lang="en-US" sz="1200" b="1" dirty="0">
                  <a:solidFill>
                    <a:schemeClr val="tx1"/>
                  </a:solidFill>
                  <a:latin typeface="Ricty" panose="020B0509020203020207" pitchFamily="49" charset="-128"/>
                </a:rPr>
                <a:t>Ingress(</a:t>
              </a:r>
              <a:r>
                <a:rPr lang="ja-JP" altLang="en-US" sz="1200" b="1">
                  <a:solidFill>
                    <a:schemeClr val="tx1"/>
                  </a:solidFill>
                  <a:latin typeface="Ricty" panose="020B0509020203020207" pitchFamily="49" charset="-128"/>
                </a:rPr>
                <a:t>イングレス</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ポイントは、様々な内部サービス宛てのトラフィックを受け入れる事ができます。</a:t>
              </a:r>
            </a:p>
          </p:txBody>
        </p:sp>
      </p:grpSp>
    </p:spTree>
    <p:extLst>
      <p:ext uri="{BB962C8B-B14F-4D97-AF65-F5344CB8AC3E}">
        <p14:creationId xmlns:p14="http://schemas.microsoft.com/office/powerpoint/2010/main" val="2361861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41160BD-A34C-DB49-99BE-1508145D3102}"/>
              </a:ext>
            </a:extLst>
          </p:cNvPr>
          <p:cNvGrpSpPr/>
          <p:nvPr/>
        </p:nvGrpSpPr>
        <p:grpSpPr>
          <a:xfrm>
            <a:off x="0" y="0"/>
            <a:ext cx="9482138" cy="7315201"/>
            <a:chOff x="0" y="0"/>
            <a:chExt cx="9482138" cy="7315201"/>
          </a:xfrm>
        </p:grpSpPr>
        <p:pic>
          <p:nvPicPr>
            <p:cNvPr id="2" name="Picture 1">
              <a:extLst>
                <a:ext uri="{FF2B5EF4-FFF2-40B4-BE49-F238E27FC236}">
                  <a16:creationId xmlns:a16="http://schemas.microsoft.com/office/drawing/2014/main" id="{076F487D-E756-2444-84C3-4933F2EF782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5843109"/>
            </a:xfrm>
            <a:prstGeom prst="rect">
              <a:avLst/>
            </a:prstGeom>
          </p:spPr>
        </p:pic>
        <p:sp>
          <p:nvSpPr>
            <p:cNvPr id="4" name="Rectangle 3">
              <a:extLst>
                <a:ext uri="{FF2B5EF4-FFF2-40B4-BE49-F238E27FC236}">
                  <a16:creationId xmlns:a16="http://schemas.microsoft.com/office/drawing/2014/main" id="{EF549499-8B03-B546-AF2C-0282699DC6FC}"/>
                </a:ext>
              </a:extLst>
            </p:cNvPr>
            <p:cNvSpPr/>
            <p:nvPr/>
          </p:nvSpPr>
          <p:spPr>
            <a:xfrm>
              <a:off x="0" y="4678017"/>
              <a:ext cx="9482138" cy="2637184"/>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ジーは、次の檻の中で動かずに広がっているアライグマを指して言いました。</a:t>
              </a: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彼らに何があったの？</a:t>
              </a:r>
              <a:r>
                <a:rPr lang="en-US" altLang="ja-JP" sz="1200" b="1" dirty="0">
                  <a:solidFill>
                    <a:schemeClr val="tx1"/>
                  </a:solidFill>
                  <a:latin typeface="Ricty" panose="020B0509020203020207" pitchFamily="49" charset="-128"/>
                </a:rPr>
                <a:t>"</a:t>
              </a:r>
            </a:p>
            <a:p>
              <a:r>
                <a:rPr lang="ja-JP" altLang="en-US" sz="1200" b="1">
                  <a:solidFill>
                    <a:schemeClr val="tx1"/>
                  </a:solidFill>
                  <a:latin typeface="Ricty" panose="020B0509020203020207" pitchFamily="49" charset="-128"/>
                </a:rPr>
                <a:t>突然、その足で跳ね、ジャンピング・ジャックをした後、また昼寝をしだしました。</a:t>
              </a: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これがクロンジョブだよ。彼らはほとんど寝てるだけだけど、定期的に、特定の仕事をするために行動を始めるよ</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とフィッピーが言いました。</a:t>
              </a:r>
            </a:p>
            <a:p>
              <a:r>
                <a:rPr lang="ja-JP" altLang="en-US" sz="1200" b="1">
                  <a:solidFill>
                    <a:schemeClr val="tx1"/>
                  </a:solidFill>
                  <a:latin typeface="Ricty" panose="020B0509020203020207" pitchFamily="49" charset="-128"/>
                </a:rPr>
                <a:t>彼女が話している間に別のアライグマが直立してほうきを掴み、檻の中全体を掃除し、再び眠りに付きました。</a:t>
              </a: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フィッピーおばさん、私の部屋を掃除するために、このアライグマを持って帰ることはできる？</a:t>
              </a:r>
              <a:r>
                <a:rPr lang="en-US" altLang="ja-JP" sz="1200" b="1" dirty="0">
                  <a:solidFill>
                    <a:schemeClr val="tx1"/>
                  </a:solidFill>
                  <a:latin typeface="Ricty" panose="020B0509020203020207" pitchFamily="49" charset="-128"/>
                </a:rPr>
                <a:t>"</a:t>
              </a:r>
            </a:p>
            <a:p>
              <a:r>
                <a:rPr lang="ja-JP" altLang="en-US" sz="1200" b="1">
                  <a:solidFill>
                    <a:schemeClr val="tx1"/>
                  </a:solidFill>
                  <a:latin typeface="Ricty" panose="020B0509020203020207" pitchFamily="49" charset="-128"/>
                </a:rPr>
                <a:t>とジーは良い、フィッピーはあるきながら笑っていました。</a:t>
              </a:r>
            </a:p>
          </p:txBody>
        </p:sp>
      </p:grpSp>
    </p:spTree>
    <p:extLst>
      <p:ext uri="{BB962C8B-B14F-4D97-AF65-F5344CB8AC3E}">
        <p14:creationId xmlns:p14="http://schemas.microsoft.com/office/powerpoint/2010/main" val="1154974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5808E1F-21B1-F34F-B06D-0BC560406F7B}"/>
              </a:ext>
            </a:extLst>
          </p:cNvPr>
          <p:cNvGrpSpPr/>
          <p:nvPr/>
        </p:nvGrpSpPr>
        <p:grpSpPr>
          <a:xfrm>
            <a:off x="0" y="0"/>
            <a:ext cx="9482138" cy="7315200"/>
            <a:chOff x="0" y="0"/>
            <a:chExt cx="9482138" cy="7315200"/>
          </a:xfrm>
        </p:grpSpPr>
        <p:pic>
          <p:nvPicPr>
            <p:cNvPr id="2" name="Picture 1">
              <a:extLst>
                <a:ext uri="{FF2B5EF4-FFF2-40B4-BE49-F238E27FC236}">
                  <a16:creationId xmlns:a16="http://schemas.microsoft.com/office/drawing/2014/main" id="{046FDD8B-387A-6F4E-A43A-8A4A0F0BB5B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4" name="Rectangle 3">
              <a:extLst>
                <a:ext uri="{FF2B5EF4-FFF2-40B4-BE49-F238E27FC236}">
                  <a16:creationId xmlns:a16="http://schemas.microsoft.com/office/drawing/2014/main" id="{59C5A9FA-7738-BC44-AB0B-E68BE0769F7C}"/>
                </a:ext>
              </a:extLst>
            </p:cNvPr>
            <p:cNvSpPr/>
            <p:nvPr/>
          </p:nvSpPr>
          <p:spPr>
            <a:xfrm>
              <a:off x="0" y="5499652"/>
              <a:ext cx="9482138" cy="1815548"/>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en-US" sz="1200" b="1" dirty="0" err="1">
                  <a:solidFill>
                    <a:schemeClr val="tx1"/>
                  </a:solidFill>
                  <a:latin typeface="Ricty" panose="020B0509020203020207" pitchFamily="49" charset="-128"/>
                </a:rPr>
                <a:t>CronJobs</a:t>
              </a:r>
              <a:r>
                <a:rPr lang="en-US"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クロンジョブ） は、</a:t>
              </a:r>
              <a:r>
                <a:rPr lang="en-US" sz="1200" b="1" dirty="0">
                  <a:solidFill>
                    <a:schemeClr val="tx1"/>
                  </a:solidFill>
                  <a:latin typeface="Ricty" panose="020B0509020203020207" pitchFamily="49" charset="-128"/>
                </a:rPr>
                <a:t>Pod</a:t>
              </a:r>
              <a:r>
                <a:rPr lang="ja-JP" altLang="en-US" sz="1200" b="1">
                  <a:solidFill>
                    <a:schemeClr val="tx1"/>
                  </a:solidFill>
                  <a:latin typeface="Ricty" panose="020B0509020203020207" pitchFamily="49" charset="-128"/>
                </a:rPr>
                <a:t>の実行スケジューリングのためのメソッドを提供します。</a:t>
              </a:r>
              <a:br>
                <a:rPr lang="ja-JP" altLang="en-US" sz="1200" b="1">
                  <a:solidFill>
                    <a:schemeClr val="tx1"/>
                  </a:solidFill>
                  <a:latin typeface="Ricty" panose="020B0509020203020207" pitchFamily="49" charset="-128"/>
                </a:rPr>
              </a:br>
              <a:r>
                <a:rPr lang="en-US" sz="1200" b="1" dirty="0" err="1">
                  <a:solidFill>
                    <a:schemeClr val="tx1"/>
                  </a:solidFill>
                  <a:latin typeface="Ricty" panose="020B0509020203020207" pitchFamily="49" charset="-128"/>
                </a:rPr>
                <a:t>CronJobs</a:t>
              </a:r>
              <a:r>
                <a:rPr lang="ja-JP" altLang="en-US" sz="1200" b="1">
                  <a:solidFill>
                    <a:schemeClr val="tx1"/>
                  </a:solidFill>
                  <a:latin typeface="Ricty" panose="020B0509020203020207" pitchFamily="49" charset="-128"/>
                </a:rPr>
                <a:t>は、バックアップ、レポート、自動化されたテストのような定期的なタスクの実行のために優れています。</a:t>
              </a:r>
            </a:p>
          </p:txBody>
        </p:sp>
      </p:grpSp>
    </p:spTree>
    <p:extLst>
      <p:ext uri="{BB962C8B-B14F-4D97-AF65-F5344CB8AC3E}">
        <p14:creationId xmlns:p14="http://schemas.microsoft.com/office/powerpoint/2010/main" val="30021705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FAF3A4-1DC4-2F4B-B6AC-C4C272AD7C4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25252"/>
          </a:xfrm>
          <a:prstGeom prst="rect">
            <a:avLst/>
          </a:prstGeom>
        </p:spPr>
      </p:pic>
      <p:sp>
        <p:nvSpPr>
          <p:cNvPr id="4" name="Rectangle 3">
            <a:extLst>
              <a:ext uri="{FF2B5EF4-FFF2-40B4-BE49-F238E27FC236}">
                <a16:creationId xmlns:a16="http://schemas.microsoft.com/office/drawing/2014/main" id="{7FCE84C3-E18E-454D-918A-01FC4E76178F}"/>
              </a:ext>
            </a:extLst>
          </p:cNvPr>
          <p:cNvSpPr/>
          <p:nvPr/>
        </p:nvSpPr>
        <p:spPr>
          <a:xfrm>
            <a:off x="0" y="5433390"/>
            <a:ext cx="9482138" cy="1881809"/>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ジーは突然、黒い手すりの柵に近寄り立ち止まりました。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標識に</a:t>
            </a:r>
            <a:r>
              <a:rPr lang="en-US" sz="1200" b="1" dirty="0">
                <a:solidFill>
                  <a:schemeClr val="tx1"/>
                </a:solidFill>
                <a:latin typeface="Ricty" panose="020B0509020203020207" pitchFamily="49" charset="-128"/>
              </a:rPr>
              <a:t>C-R-D</a:t>
            </a:r>
            <a:r>
              <a:rPr lang="ja-JP" altLang="en-US" sz="1200" b="1">
                <a:solidFill>
                  <a:schemeClr val="tx1"/>
                </a:solidFill>
                <a:latin typeface="Ricty" panose="020B0509020203020207" pitchFamily="49" charset="-128"/>
              </a:rPr>
              <a:t>と書かれていました。バーの間に、ジーはいくつか特徴的な生き物を目にしました。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カバの頭を持つキリン。アライグマの耳を持つヘビ。ビーバーのしっぽを持つライオン。角のないユニコーン。ジーは、その場所が好きだと思いませんでした。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フィッピーは心配し、</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ああ！お昼ご飯の時間だわ、帰宅した方が良い！</a:t>
            </a:r>
            <a:r>
              <a:rPr lang="en-US" altLang="ja-JP" sz="1200" b="1" dirty="0">
                <a:solidFill>
                  <a:schemeClr val="tx1"/>
                </a:solidFill>
                <a:latin typeface="Ricty" panose="020B0509020203020207" pitchFamily="49" charset="-128"/>
              </a:rPr>
              <a:t>"</a:t>
            </a:r>
            <a:br>
              <a:rPr lang="en-US" altLang="ja-JP" sz="1200" b="1" dirty="0">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安心した表情で、ジーは尋ねました。</a:t>
            </a: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キャプテンクーべのシェイクショップによって帰れる？</a:t>
            </a:r>
            <a:r>
              <a:rPr lang="en-US" altLang="ja-JP" sz="1200" b="1" dirty="0">
                <a:solidFill>
                  <a:schemeClr val="tx1"/>
                </a:solidFill>
                <a:latin typeface="Ricty" panose="020B0509020203020207" pitchFamily="49" charset="-128"/>
              </a:rPr>
              <a:t>"</a:t>
            </a:r>
          </a:p>
        </p:txBody>
      </p:sp>
    </p:spTree>
    <p:extLst>
      <p:ext uri="{BB962C8B-B14F-4D97-AF65-F5344CB8AC3E}">
        <p14:creationId xmlns:p14="http://schemas.microsoft.com/office/powerpoint/2010/main" val="825018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A933790-E12F-7942-9A5B-293EC42025B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8558" cy="7340422"/>
          </a:xfrm>
          <a:prstGeom prst="rect">
            <a:avLst/>
          </a:prstGeom>
        </p:spPr>
      </p:pic>
    </p:spTree>
    <p:extLst>
      <p:ext uri="{BB962C8B-B14F-4D97-AF65-F5344CB8AC3E}">
        <p14:creationId xmlns:p14="http://schemas.microsoft.com/office/powerpoint/2010/main" val="41899633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309B2E9-D8BD-3348-88FE-A8EA0D244060}"/>
              </a:ext>
            </a:extLst>
          </p:cNvPr>
          <p:cNvGrpSpPr/>
          <p:nvPr/>
        </p:nvGrpSpPr>
        <p:grpSpPr>
          <a:xfrm>
            <a:off x="0" y="0"/>
            <a:ext cx="9482138" cy="7315199"/>
            <a:chOff x="0" y="0"/>
            <a:chExt cx="9482138" cy="7315199"/>
          </a:xfrm>
        </p:grpSpPr>
        <p:pic>
          <p:nvPicPr>
            <p:cNvPr id="2" name="Picture 1">
              <a:extLst>
                <a:ext uri="{FF2B5EF4-FFF2-40B4-BE49-F238E27FC236}">
                  <a16:creationId xmlns:a16="http://schemas.microsoft.com/office/drawing/2014/main" id="{32C4ACCE-00CD-9447-AF48-934222F3F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4" name="Rectangle 3">
              <a:extLst>
                <a:ext uri="{FF2B5EF4-FFF2-40B4-BE49-F238E27FC236}">
                  <a16:creationId xmlns:a16="http://schemas.microsoft.com/office/drawing/2014/main" id="{5285F1B7-76B3-C040-BB2F-355CF78D0432}"/>
                </a:ext>
              </a:extLst>
            </p:cNvPr>
            <p:cNvSpPr/>
            <p:nvPr/>
          </p:nvSpPr>
          <p:spPr>
            <a:xfrm>
              <a:off x="0" y="5592416"/>
              <a:ext cx="9482138" cy="1722783"/>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カスタムリソース定義、もしくは、</a:t>
              </a:r>
              <a:r>
                <a:rPr lang="en-US" sz="1200" b="1" dirty="0">
                  <a:solidFill>
                    <a:schemeClr val="tx1"/>
                  </a:solidFill>
                  <a:latin typeface="Ricty" panose="020B0509020203020207" pitchFamily="49" charset="-128"/>
                </a:rPr>
                <a:t>CRDs</a:t>
              </a:r>
              <a:r>
                <a:rPr lang="ja-JP" altLang="en-US" sz="1200" b="1">
                  <a:solidFill>
                    <a:schemeClr val="tx1"/>
                  </a:solidFill>
                  <a:latin typeface="Ricty" panose="020B0509020203020207" pitchFamily="49" charset="-128"/>
                </a:rPr>
                <a:t>は、クラスタ操作の拡張機能を提供し、</a:t>
              </a:r>
              <a:br>
                <a:rPr lang="en-US" altLang="ja-JP" sz="1200" b="1" dirty="0">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開発者は自身のリソースタイプを作るために使います。</a:t>
              </a:r>
            </a:p>
          </p:txBody>
        </p:sp>
      </p:grpSp>
    </p:spTree>
    <p:extLst>
      <p:ext uri="{BB962C8B-B14F-4D97-AF65-F5344CB8AC3E}">
        <p14:creationId xmlns:p14="http://schemas.microsoft.com/office/powerpoint/2010/main" val="273416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825713-AC06-F147-83B9-530D5F34CB4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
            <a:ext cx="9482138" cy="7338051"/>
          </a:xfrm>
          <a:prstGeom prst="rect">
            <a:avLst/>
          </a:prstGeom>
        </p:spPr>
      </p:pic>
    </p:spTree>
    <p:extLst>
      <p:ext uri="{BB962C8B-B14F-4D97-AF65-F5344CB8AC3E}">
        <p14:creationId xmlns:p14="http://schemas.microsoft.com/office/powerpoint/2010/main" val="570999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B95B8EC4-3690-C846-AF86-E060EE277BB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68044" y="-635940"/>
            <a:ext cx="2885440" cy="447040"/>
          </a:xfrm>
          <a:prstGeom prst="rect">
            <a:avLst/>
          </a:prstGeom>
        </p:spPr>
      </p:pic>
      <p:pic>
        <p:nvPicPr>
          <p:cNvPr id="3" name="図 2">
            <a:extLst>
              <a:ext uri="{FF2B5EF4-FFF2-40B4-BE49-F238E27FC236}">
                <a16:creationId xmlns:a16="http://schemas.microsoft.com/office/drawing/2014/main" id="{8A81EBF6-497B-184F-9898-E378FA0B4EA4}"/>
              </a:ext>
            </a:extLst>
          </p:cNvPr>
          <p:cNvPicPr>
            <a:picLocks noChangeAspect="1"/>
          </p:cNvPicPr>
          <p:nvPr/>
        </p:nvPicPr>
        <p:blipFill>
          <a:blip r:embed="rId4"/>
          <a:stretch>
            <a:fillRect/>
          </a:stretch>
        </p:blipFill>
        <p:spPr>
          <a:xfrm>
            <a:off x="7707" y="-635940"/>
            <a:ext cx="9466729" cy="7315200"/>
          </a:xfrm>
          <a:prstGeom prst="rect">
            <a:avLst/>
          </a:prstGeom>
        </p:spPr>
      </p:pic>
      <p:sp>
        <p:nvSpPr>
          <p:cNvPr id="5" name="テキスト ボックス 4">
            <a:extLst>
              <a:ext uri="{FF2B5EF4-FFF2-40B4-BE49-F238E27FC236}">
                <a16:creationId xmlns:a16="http://schemas.microsoft.com/office/drawing/2014/main" id="{0138F203-5543-274C-9226-C4A61B4D31E8}"/>
              </a:ext>
            </a:extLst>
          </p:cNvPr>
          <p:cNvSpPr txBox="1"/>
          <p:nvPr/>
        </p:nvSpPr>
        <p:spPr>
          <a:xfrm>
            <a:off x="1185773" y="4280461"/>
            <a:ext cx="7225055" cy="1200329"/>
          </a:xfrm>
          <a:prstGeom prst="rect">
            <a:avLst/>
          </a:prstGeom>
          <a:noFill/>
        </p:spPr>
        <p:txBody>
          <a:bodyPr wrap="none" rtlCol="0">
            <a:spAutoFit/>
          </a:bodyPr>
          <a:lstStyle/>
          <a:p>
            <a:r>
              <a:rPr kumimoji="1" lang="ja-JP" altLang="en-US" b="1">
                <a:latin typeface="Ricty" panose="020B0509020203020207" pitchFamily="49" charset="-128"/>
                <a:ea typeface="Ricty" panose="020B0509020203020207" pitchFamily="49" charset="-128"/>
              </a:rPr>
              <a:t>原著著者：</a:t>
            </a:r>
            <a:r>
              <a:rPr kumimoji="1" lang="en-US" altLang="ja-JP" b="1" dirty="0">
                <a:latin typeface="Ricty" panose="020B0509020203020207" pitchFamily="49" charset="-128"/>
                <a:ea typeface="Ricty" panose="020B0509020203020207" pitchFamily="49" charset="-128"/>
              </a:rPr>
              <a:t>Matt Butcher</a:t>
            </a:r>
            <a:r>
              <a:rPr kumimoji="1" lang="ja-JP" altLang="en-US" b="1">
                <a:latin typeface="Ricty" panose="020B0509020203020207" pitchFamily="49" charset="-128"/>
                <a:ea typeface="Ricty" panose="020B0509020203020207" pitchFamily="49" charset="-128"/>
              </a:rPr>
              <a:t>、</a:t>
            </a:r>
            <a:r>
              <a:rPr kumimoji="1" lang="en-US" altLang="ja-JP" b="1" dirty="0">
                <a:latin typeface="Ricty" panose="020B0509020203020207" pitchFamily="49" charset="-128"/>
                <a:ea typeface="Ricty" panose="020B0509020203020207" pitchFamily="49" charset="-128"/>
              </a:rPr>
              <a:t>Karen Chu</a:t>
            </a:r>
          </a:p>
          <a:p>
            <a:r>
              <a:rPr kumimoji="1" lang="ja-JP" altLang="en-US" b="1">
                <a:latin typeface="Ricty" panose="020B0509020203020207" pitchFamily="49" charset="-128"/>
                <a:ea typeface="Ricty" panose="020B0509020203020207" pitchFamily="49" charset="-128"/>
              </a:rPr>
              <a:t>原著イラスト：</a:t>
            </a:r>
            <a:r>
              <a:rPr kumimoji="1" lang="en-US" altLang="ja-JP" b="1" dirty="0">
                <a:latin typeface="Ricty" panose="020B0509020203020207" pitchFamily="49" charset="-128"/>
                <a:ea typeface="Ricty" panose="020B0509020203020207" pitchFamily="49" charset="-128"/>
              </a:rPr>
              <a:t>Bailey </a:t>
            </a:r>
            <a:r>
              <a:rPr kumimoji="1" lang="en-US" altLang="ja-JP" b="1" dirty="0" err="1">
                <a:latin typeface="Ricty" panose="020B0509020203020207" pitchFamily="49" charset="-128"/>
                <a:ea typeface="Ricty" panose="020B0509020203020207" pitchFamily="49" charset="-128"/>
              </a:rPr>
              <a:t>Beougher</a:t>
            </a:r>
            <a:endParaRPr kumimoji="1" lang="en-US" altLang="ja-JP" b="1" dirty="0">
              <a:latin typeface="Ricty" panose="020B0509020203020207" pitchFamily="49" charset="-128"/>
              <a:ea typeface="Ricty" panose="020B0509020203020207" pitchFamily="49" charset="-128"/>
            </a:endParaRPr>
          </a:p>
          <a:p>
            <a:r>
              <a:rPr kumimoji="1" lang="ja-JP" altLang="en-US" b="1">
                <a:latin typeface="Ricty" panose="020B0509020203020207" pitchFamily="49" charset="-128"/>
                <a:ea typeface="Ricty" panose="020B0509020203020207" pitchFamily="49" charset="-128"/>
              </a:rPr>
              <a:t>原著デザイン：</a:t>
            </a:r>
            <a:r>
              <a:rPr kumimoji="1" lang="en-US" altLang="ja-JP" b="1" dirty="0">
                <a:latin typeface="Ricty" panose="020B0509020203020207" pitchFamily="49" charset="-128"/>
                <a:ea typeface="Ricty" panose="020B0509020203020207" pitchFamily="49" charset="-128"/>
              </a:rPr>
              <a:t>Renee French</a:t>
            </a:r>
          </a:p>
          <a:p>
            <a:r>
              <a:rPr kumimoji="1" lang="ja-JP" altLang="en-US" b="1">
                <a:latin typeface="Ricty" panose="020B0509020203020207" pitchFamily="49" charset="-128"/>
                <a:ea typeface="Ricty" panose="020B0509020203020207" pitchFamily="49" charset="-128"/>
              </a:rPr>
              <a:t>原著</a:t>
            </a:r>
            <a:r>
              <a:rPr kumimoji="1" lang="en-US" altLang="ja-JP" b="1" dirty="0">
                <a:latin typeface="Ricty" panose="020B0509020203020207" pitchFamily="49" charset="-128"/>
                <a:ea typeface="Ricty" panose="020B0509020203020207" pitchFamily="49" charset="-128"/>
              </a:rPr>
              <a:t>Go Gopher</a:t>
            </a:r>
            <a:r>
              <a:rPr kumimoji="1" lang="ja-JP" altLang="en-US" b="1">
                <a:latin typeface="Ricty" panose="020B0509020203020207" pitchFamily="49" charset="-128"/>
                <a:ea typeface="Ricty" panose="020B0509020203020207" pitchFamily="49" charset="-128"/>
              </a:rPr>
              <a:t>をベースとしたゴルディーのイラスト：</a:t>
            </a:r>
            <a:r>
              <a:rPr kumimoji="1" lang="en-US" altLang="ja-JP" b="1" dirty="0">
                <a:latin typeface="Ricty" panose="020B0509020203020207" pitchFamily="49" charset="-128"/>
                <a:ea typeface="Ricty" panose="020B0509020203020207" pitchFamily="49" charset="-128"/>
              </a:rPr>
              <a:t>Renee</a:t>
            </a:r>
            <a:r>
              <a:rPr kumimoji="1" lang="ja-JP" altLang="en-US" b="1">
                <a:latin typeface="Ricty" panose="020B0509020203020207" pitchFamily="49" charset="-128"/>
                <a:ea typeface="Ricty" panose="020B0509020203020207" pitchFamily="49" charset="-128"/>
              </a:rPr>
              <a:t> </a:t>
            </a:r>
            <a:r>
              <a:rPr kumimoji="1" lang="en-US" altLang="ja-JP" b="1" dirty="0">
                <a:latin typeface="Ricty" panose="020B0509020203020207" pitchFamily="49" charset="-128"/>
                <a:ea typeface="Ricty" panose="020B0509020203020207" pitchFamily="49" charset="-128"/>
              </a:rPr>
              <a:t>French</a:t>
            </a:r>
          </a:p>
        </p:txBody>
      </p:sp>
      <p:sp>
        <p:nvSpPr>
          <p:cNvPr id="6" name="正方形/長方形 5">
            <a:extLst>
              <a:ext uri="{FF2B5EF4-FFF2-40B4-BE49-F238E27FC236}">
                <a16:creationId xmlns:a16="http://schemas.microsoft.com/office/drawing/2014/main" id="{0EF4DA95-F46B-C448-A4BC-03CDA438E157}"/>
              </a:ext>
            </a:extLst>
          </p:cNvPr>
          <p:cNvSpPr/>
          <p:nvPr/>
        </p:nvSpPr>
        <p:spPr>
          <a:xfrm>
            <a:off x="416292" y="6718450"/>
            <a:ext cx="8820474" cy="600164"/>
          </a:xfrm>
          <a:prstGeom prst="rect">
            <a:avLst/>
          </a:prstGeom>
        </p:spPr>
        <p:txBody>
          <a:bodyPr wrap="square">
            <a:spAutoFit/>
          </a:bodyPr>
          <a:lstStyle/>
          <a:p>
            <a:pPr defTabSz="914400">
              <a:defRPr/>
            </a:pPr>
            <a:r>
              <a:rPr kumimoji="1" lang="ja-JP" altLang="en-US" sz="1100" b="1">
                <a:latin typeface="Ricty" panose="020B0509020203020207" pitchFamily="49" charset="-128"/>
                <a:ea typeface="Ricty" panose="020B0509020203020207" pitchFamily="49" charset="-128"/>
              </a:rPr>
              <a:t>フィッピー、キャプテン クーべ、</a:t>
            </a:r>
            <a:r>
              <a:rPr kumimoji="1" lang="en" altLang="ja-JP" sz="1100" b="1" dirty="0">
                <a:latin typeface="Ricty" panose="020B0509020203020207" pitchFamily="49" charset="-128"/>
                <a:ea typeface="Ricty" panose="020B0509020203020207" pitchFamily="49" charset="-128"/>
              </a:rPr>
              <a:t>The Children’s Illustrated Guide to Kubernetes</a:t>
            </a:r>
            <a:r>
              <a:rPr kumimoji="1" lang="ja-JP" altLang="en-US" sz="1100" b="1">
                <a:latin typeface="Ricty" panose="020B0509020203020207" pitchFamily="49" charset="-128"/>
                <a:ea typeface="Ricty" panose="020B0509020203020207" pitchFamily="49" charset="-128"/>
              </a:rPr>
              <a:t>は、</a:t>
            </a:r>
            <a:r>
              <a:rPr kumimoji="1" lang="en-US" altLang="ja-JP" sz="1100" b="1" dirty="0">
                <a:latin typeface="Ricty" panose="020B0509020203020207" pitchFamily="49" charset="-128"/>
                <a:ea typeface="Ricty" panose="020B0509020203020207" pitchFamily="49" charset="-128"/>
              </a:rPr>
              <a:t>Cloud Native Computing Foundation</a:t>
            </a:r>
            <a:r>
              <a:rPr kumimoji="1" lang="ja-JP" altLang="en-US" sz="1100" b="1">
                <a:latin typeface="Ricty" panose="020B0509020203020207" pitchFamily="49" charset="-128"/>
                <a:ea typeface="Ricty" panose="020B0509020203020207" pitchFamily="49" charset="-128"/>
              </a:rPr>
              <a:t>の代わりに</a:t>
            </a:r>
            <a:r>
              <a:rPr kumimoji="1" lang="en-US" altLang="ja-JP" sz="1100" b="1" dirty="0">
                <a:latin typeface="Ricty" panose="020B0509020203020207" pitchFamily="49" charset="-128"/>
                <a:ea typeface="Ricty" panose="020B0509020203020207" pitchFamily="49" charset="-128"/>
              </a:rPr>
              <a:t>Linux Foundation</a:t>
            </a:r>
            <a:r>
              <a:rPr kumimoji="1" lang="ja-JP" altLang="en-US" sz="1100" b="1">
                <a:latin typeface="Ricty" panose="020B0509020203020207" pitchFamily="49" charset="-128"/>
                <a:ea typeface="Ricty" panose="020B0509020203020207" pitchFamily="49" charset="-128"/>
              </a:rPr>
              <a:t>によるコピーライトを持ちます。これは、</a:t>
            </a:r>
            <a:r>
              <a:rPr kumimoji="1" lang="en-US" altLang="ja-JP" sz="1100" b="1" dirty="0">
                <a:latin typeface="Ricty" panose="020B0509020203020207" pitchFamily="49" charset="-128"/>
                <a:ea typeface="Ricty" panose="020B0509020203020207" pitchFamily="49" charset="-128"/>
              </a:rPr>
              <a:t>Creative Commons</a:t>
            </a:r>
            <a:r>
              <a:rPr kumimoji="1" lang="ja-JP" altLang="en-US" sz="1100" b="1">
                <a:latin typeface="Ricty" panose="020B0509020203020207" pitchFamily="49" charset="-128"/>
                <a:ea typeface="Ricty" panose="020B0509020203020207" pitchFamily="49" charset="-128"/>
              </a:rPr>
              <a:t> </a:t>
            </a:r>
            <a:r>
              <a:rPr kumimoji="1" lang="en-US" altLang="ja-JP" sz="1100" b="1" dirty="0">
                <a:latin typeface="Ricty" panose="020B0509020203020207" pitchFamily="49" charset="-128"/>
                <a:ea typeface="Ricty" panose="020B0509020203020207" pitchFamily="49" charset="-128"/>
              </a:rPr>
              <a:t>Attribution 4.0 International (CC-BY-4.0)</a:t>
            </a:r>
            <a:r>
              <a:rPr kumimoji="1" lang="ja-JP" altLang="en-US" sz="1100" b="1">
                <a:latin typeface="Ricty" panose="020B0509020203020207" pitchFamily="49" charset="-128"/>
                <a:ea typeface="Ricty" panose="020B0509020203020207" pitchFamily="49" charset="-128"/>
              </a:rPr>
              <a:t>に準拠します。</a:t>
            </a:r>
            <a:endParaRPr kumimoji="1" lang="en" altLang="ja-JP" sz="1100" b="1" dirty="0">
              <a:latin typeface="Ricty" panose="020B0509020203020207" pitchFamily="49" charset="-128"/>
              <a:ea typeface="Ricty" panose="020B0509020203020207" pitchFamily="49" charset="-128"/>
            </a:endParaRPr>
          </a:p>
        </p:txBody>
      </p:sp>
      <p:sp>
        <p:nvSpPr>
          <p:cNvPr id="9" name="テキスト ボックス 8">
            <a:extLst>
              <a:ext uri="{FF2B5EF4-FFF2-40B4-BE49-F238E27FC236}">
                <a16:creationId xmlns:a16="http://schemas.microsoft.com/office/drawing/2014/main" id="{05FF34DE-9EEB-474B-80BE-002629CA2863}"/>
              </a:ext>
            </a:extLst>
          </p:cNvPr>
          <p:cNvSpPr txBox="1"/>
          <p:nvPr/>
        </p:nvSpPr>
        <p:spPr>
          <a:xfrm>
            <a:off x="545048" y="5639288"/>
            <a:ext cx="8392041" cy="830997"/>
          </a:xfrm>
          <a:prstGeom prst="rect">
            <a:avLst/>
          </a:prstGeom>
          <a:noFill/>
        </p:spPr>
        <p:txBody>
          <a:bodyPr wrap="none" rtlCol="0">
            <a:spAutoFit/>
          </a:bodyPr>
          <a:lstStyle/>
          <a:p>
            <a:r>
              <a:rPr kumimoji="1" lang="ja-JP" altLang="en-US" sz="1600" b="1">
                <a:latin typeface="Ricty" panose="020B0509020203020207" pitchFamily="49" charset="-128"/>
                <a:ea typeface="Ricty" panose="020B0509020203020207" pitchFamily="49" charset="-128"/>
              </a:rPr>
              <a:t>日本語版訳：</a:t>
            </a:r>
            <a:r>
              <a:rPr kumimoji="1" lang="en-US" altLang="ja-JP" sz="1600" b="1" dirty="0" err="1">
                <a:latin typeface="Ricty" panose="020B0509020203020207" pitchFamily="49" charset="-128"/>
                <a:ea typeface="Ricty" panose="020B0509020203020207" pitchFamily="49" charset="-128"/>
              </a:rPr>
              <a:t>MasayaAoyama</a:t>
            </a:r>
            <a:r>
              <a:rPr kumimoji="1" lang="en-US" altLang="ja-JP" sz="1600" b="1" dirty="0">
                <a:latin typeface="Ricty" panose="020B0509020203020207" pitchFamily="49" charset="-128"/>
                <a:ea typeface="Ricty" panose="020B0509020203020207" pitchFamily="49" charset="-128"/>
              </a:rPr>
              <a:t>(</a:t>
            </a:r>
            <a:r>
              <a:rPr lang="en-US" sz="1600" b="1" dirty="0">
                <a:latin typeface="Ricty" panose="020B0509020203020207" pitchFamily="49" charset="-128"/>
              </a:rPr>
              <a:t>amsy810</a:t>
            </a:r>
            <a:r>
              <a:rPr kumimoji="1" lang="en-US" altLang="ja-JP" sz="1600" b="1" dirty="0">
                <a:latin typeface="Ricty" panose="020B0509020203020207" pitchFamily="49" charset="-128"/>
                <a:ea typeface="Ricty" panose="020B0509020203020207" pitchFamily="49" charset="-128"/>
              </a:rPr>
              <a:t>), Shiho Asa(</a:t>
            </a:r>
            <a:r>
              <a:rPr kumimoji="1" lang="en-US" altLang="ja-JP" sz="1600" b="1" dirty="0" err="1">
                <a:latin typeface="Ricty" panose="020B0509020203020207" pitchFamily="49" charset="-128"/>
                <a:ea typeface="Ricty" panose="020B0509020203020207" pitchFamily="49" charset="-128"/>
              </a:rPr>
              <a:t>asashiho</a:t>
            </a:r>
            <a:r>
              <a:rPr kumimoji="1" lang="en-US" altLang="ja-JP" sz="1600" b="1" dirty="0">
                <a:latin typeface="Ricty" panose="020B0509020203020207" pitchFamily="49" charset="-128"/>
                <a:ea typeface="Ricty" panose="020B0509020203020207" pitchFamily="49" charset="-128"/>
              </a:rPr>
              <a:t>), Kyohei Moriyama(</a:t>
            </a:r>
            <a:r>
              <a:rPr kumimoji="1" lang="en-US" altLang="ja-JP" sz="1600" b="1" dirty="0" err="1">
                <a:latin typeface="Ricty" panose="020B0509020203020207" pitchFamily="49" charset="-128"/>
                <a:ea typeface="Ricty" panose="020B0509020203020207" pitchFamily="49" charset="-128"/>
              </a:rPr>
              <a:t>sasukeh</a:t>
            </a:r>
            <a:r>
              <a:rPr kumimoji="1" lang="en-US" altLang="ja-JP" sz="1600" b="1" dirty="0">
                <a:latin typeface="Ricty" panose="020B0509020203020207" pitchFamily="49" charset="-128"/>
                <a:ea typeface="Ricty" panose="020B0509020203020207" pitchFamily="49" charset="-128"/>
              </a:rPr>
              <a:t>)</a:t>
            </a:r>
          </a:p>
          <a:p>
            <a:r>
              <a:rPr kumimoji="1" lang="en-US" altLang="ja-JP" sz="1600" b="1" dirty="0">
                <a:latin typeface="Ricty" panose="020B0509020203020207" pitchFamily="49" charset="-128"/>
                <a:ea typeface="Ricty" panose="020B0509020203020207" pitchFamily="49" charset="-128"/>
              </a:rPr>
              <a:t>PDF</a:t>
            </a:r>
            <a:r>
              <a:rPr kumimoji="1" lang="ja-JP" altLang="en-US" sz="1600" b="1">
                <a:latin typeface="Ricty" panose="020B0509020203020207" pitchFamily="49" charset="-128"/>
                <a:ea typeface="Ricty" panose="020B0509020203020207" pitchFamily="49" charset="-128"/>
              </a:rPr>
              <a:t>コンポーズ：</a:t>
            </a:r>
            <a:r>
              <a:rPr kumimoji="1" lang="en-US" altLang="ja-JP" sz="1600" b="1" dirty="0">
                <a:latin typeface="Ricty" panose="020B0509020203020207" pitchFamily="49" charset="-128"/>
                <a:ea typeface="Ricty" panose="020B0509020203020207" pitchFamily="49" charset="-128"/>
              </a:rPr>
              <a:t>Kyohei Moriyama(</a:t>
            </a:r>
            <a:r>
              <a:rPr kumimoji="1" lang="en-US" altLang="ja-JP" sz="1600" b="1" dirty="0" err="1">
                <a:latin typeface="Ricty" panose="020B0509020203020207" pitchFamily="49" charset="-128"/>
                <a:ea typeface="Ricty" panose="020B0509020203020207" pitchFamily="49" charset="-128"/>
              </a:rPr>
              <a:t>sasukeh</a:t>
            </a:r>
            <a:r>
              <a:rPr kumimoji="1" lang="en-US" altLang="ja-JP" sz="1600" b="1" dirty="0">
                <a:latin typeface="Ricty" panose="020B0509020203020207" pitchFamily="49" charset="-128"/>
                <a:ea typeface="Ricty" panose="020B0509020203020207" pitchFamily="49" charset="-128"/>
              </a:rPr>
              <a:t>)</a:t>
            </a:r>
          </a:p>
          <a:p>
            <a:endParaRPr kumimoji="1" lang="en-US" altLang="ja-JP" sz="1600" b="1" dirty="0">
              <a:latin typeface="Ricty" panose="020B0509020203020207" pitchFamily="49" charset="-128"/>
              <a:ea typeface="Ricty" panose="020B0509020203020207" pitchFamily="49" charset="-128"/>
            </a:endParaRPr>
          </a:p>
        </p:txBody>
      </p:sp>
      <p:sp>
        <p:nvSpPr>
          <p:cNvPr id="2" name="TextBox 1">
            <a:extLst>
              <a:ext uri="{FF2B5EF4-FFF2-40B4-BE49-F238E27FC236}">
                <a16:creationId xmlns:a16="http://schemas.microsoft.com/office/drawing/2014/main" id="{55FD04BE-4EE8-AB4E-B3F7-DC25BBCB186A}"/>
              </a:ext>
            </a:extLst>
          </p:cNvPr>
          <p:cNvSpPr txBox="1"/>
          <p:nvPr/>
        </p:nvSpPr>
        <p:spPr>
          <a:xfrm>
            <a:off x="3974997" y="3617843"/>
            <a:ext cx="1800493" cy="523220"/>
          </a:xfrm>
          <a:prstGeom prst="rect">
            <a:avLst/>
          </a:prstGeom>
          <a:noFill/>
        </p:spPr>
        <p:txBody>
          <a:bodyPr wrap="none" rtlCol="0">
            <a:spAutoFit/>
          </a:bodyPr>
          <a:lstStyle/>
          <a:p>
            <a:r>
              <a:rPr lang="en-US" sz="2800" b="1" dirty="0" err="1">
                <a:latin typeface="Ricty" panose="020B0509020203020207" pitchFamily="49" charset="-128"/>
              </a:rPr>
              <a:t>phippy.io</a:t>
            </a:r>
            <a:endParaRPr lang="en-US" sz="2800" b="1" dirty="0">
              <a:latin typeface="Ricty" panose="020B0509020203020207" pitchFamily="49" charset="-128"/>
            </a:endParaRPr>
          </a:p>
        </p:txBody>
      </p:sp>
    </p:spTree>
    <p:extLst>
      <p:ext uri="{BB962C8B-B14F-4D97-AF65-F5344CB8AC3E}">
        <p14:creationId xmlns:p14="http://schemas.microsoft.com/office/powerpoint/2010/main" val="2637673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7E1023F-F3CD-3448-B743-DD052564BD8C}"/>
              </a:ext>
            </a:extLst>
          </p:cNvPr>
          <p:cNvGrpSpPr/>
          <p:nvPr/>
        </p:nvGrpSpPr>
        <p:grpSpPr>
          <a:xfrm>
            <a:off x="0" y="0"/>
            <a:ext cx="9482139" cy="7315199"/>
            <a:chOff x="0" y="0"/>
            <a:chExt cx="9482139" cy="7315199"/>
          </a:xfrm>
        </p:grpSpPr>
        <p:pic>
          <p:nvPicPr>
            <p:cNvPr id="2" name="Picture 1">
              <a:extLst>
                <a:ext uri="{FF2B5EF4-FFF2-40B4-BE49-F238E27FC236}">
                  <a16:creationId xmlns:a16="http://schemas.microsoft.com/office/drawing/2014/main" id="{A76888A5-7CF3-EE46-BDCA-A8ED62591D9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0"/>
              <a:ext cx="9482138" cy="6237344"/>
            </a:xfrm>
            <a:prstGeom prst="rect">
              <a:avLst/>
            </a:prstGeom>
          </p:spPr>
        </p:pic>
        <p:sp>
          <p:nvSpPr>
            <p:cNvPr id="3" name="Rectangle 2">
              <a:extLst>
                <a:ext uri="{FF2B5EF4-FFF2-40B4-BE49-F238E27FC236}">
                  <a16:creationId xmlns:a16="http://schemas.microsoft.com/office/drawing/2014/main" id="{6B4B309A-2472-6B4A-A721-CBDC1D71240B}"/>
                </a:ext>
              </a:extLst>
            </p:cNvPr>
            <p:cNvSpPr/>
            <p:nvPr/>
          </p:nvSpPr>
          <p:spPr>
            <a:xfrm>
              <a:off x="0" y="5287616"/>
              <a:ext cx="9482138" cy="2027583"/>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“フィッピーおばさん、私、退屈だよ” ジーはソファに深く倒れかかりました。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“今日は何をするつもりなの？”</a:t>
              </a:r>
              <a:endParaRPr lang="en-US" altLang="ja-JP" sz="1200" b="1" dirty="0">
                <a:solidFill>
                  <a:schemeClr val="tx1"/>
                </a:solidFill>
                <a:latin typeface="Ricty" panose="020B0509020203020207" pitchFamily="49" charset="-128"/>
              </a:endParaRPr>
            </a:p>
            <a:p>
              <a:r>
                <a:rPr lang="ja-JP" altLang="en-US" sz="1200" b="1">
                  <a:solidFill>
                    <a:schemeClr val="tx1"/>
                  </a:solidFill>
                  <a:latin typeface="Ricty" panose="020B0509020203020207" pitchFamily="49" charset="-128"/>
                </a:rPr>
                <a:t>“動物を見に行こうか？” フィッピーは笑顔で答えました。</a:t>
              </a:r>
              <a:endParaRPr lang="en-US" altLang="ja-JP" sz="1200" b="1" dirty="0">
                <a:solidFill>
                  <a:schemeClr val="tx1"/>
                </a:solidFill>
                <a:latin typeface="Ricty" panose="020B0509020203020207" pitchFamily="49" charset="-128"/>
              </a:endParaRPr>
            </a:p>
            <a:p>
              <a:r>
                <a:rPr lang="ja-JP" altLang="en-US" sz="1200" b="1">
                  <a:solidFill>
                    <a:schemeClr val="tx1"/>
                  </a:solidFill>
                  <a:latin typeface="Ricty" panose="020B0509020203020207" pitchFamily="49" charset="-128"/>
                </a:rPr>
                <a:t>“動物園に行こう！”</a:t>
              </a:r>
              <a:endParaRPr lang="en-US" altLang="ja-JP" sz="1200" b="1" dirty="0">
                <a:solidFill>
                  <a:schemeClr val="tx1"/>
                </a:solidFill>
                <a:latin typeface="Ricty" panose="020B0509020203020207" pitchFamily="49" charset="-128"/>
              </a:endParaRP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うん！</a:t>
              </a:r>
              <a:r>
                <a:rPr lang="en-US" altLang="ja-JP" sz="1200" b="1" dirty="0">
                  <a:solidFill>
                    <a:schemeClr val="tx1"/>
                  </a:solidFill>
                  <a:latin typeface="Ricty" panose="020B0509020203020207" pitchFamily="49" charset="-128"/>
                </a:rPr>
                <a:t>" </a:t>
              </a:r>
              <a:r>
                <a:rPr lang="ja-JP" altLang="en-US" sz="1200" b="1">
                  <a:solidFill>
                    <a:schemeClr val="tx1"/>
                  </a:solidFill>
                  <a:latin typeface="Ricty" panose="020B0509020203020207" pitchFamily="49" charset="-128"/>
                </a:rPr>
                <a:t>ジーは大声で答え、靴を探しに走りました。</a:t>
              </a:r>
            </a:p>
          </p:txBody>
        </p:sp>
      </p:grpSp>
    </p:spTree>
    <p:extLst>
      <p:ext uri="{BB962C8B-B14F-4D97-AF65-F5344CB8AC3E}">
        <p14:creationId xmlns:p14="http://schemas.microsoft.com/office/powerpoint/2010/main" val="4226514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FE89D-A541-AD44-A2E0-AA91765812F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DC89B2E-A412-8448-AAD1-0EF9545E50FD}"/>
              </a:ext>
            </a:extLst>
          </p:cNvPr>
          <p:cNvSpPr>
            <a:spLocks noGrp="1"/>
          </p:cNvSpPr>
          <p:nvPr>
            <p:ph idx="1"/>
          </p:nvPr>
        </p:nvSpPr>
        <p:spPr/>
        <p:txBody>
          <a:bodyPr/>
          <a:lstStyle/>
          <a:p>
            <a:endParaRPr lang="en-US" dirty="0"/>
          </a:p>
        </p:txBody>
      </p:sp>
      <p:grpSp>
        <p:nvGrpSpPr>
          <p:cNvPr id="5" name="Group 4">
            <a:extLst>
              <a:ext uri="{FF2B5EF4-FFF2-40B4-BE49-F238E27FC236}">
                <a16:creationId xmlns:a16="http://schemas.microsoft.com/office/drawing/2014/main" id="{8D53E41D-DB96-164B-A19C-85DEA8D5E4B5}"/>
              </a:ext>
            </a:extLst>
          </p:cNvPr>
          <p:cNvGrpSpPr/>
          <p:nvPr/>
        </p:nvGrpSpPr>
        <p:grpSpPr>
          <a:xfrm>
            <a:off x="0" y="0"/>
            <a:ext cx="9482138" cy="7315199"/>
            <a:chOff x="0" y="0"/>
            <a:chExt cx="9482138" cy="7315199"/>
          </a:xfrm>
        </p:grpSpPr>
        <p:pic>
          <p:nvPicPr>
            <p:cNvPr id="4" name="Picture 3">
              <a:extLst>
                <a:ext uri="{FF2B5EF4-FFF2-40B4-BE49-F238E27FC236}">
                  <a16:creationId xmlns:a16="http://schemas.microsoft.com/office/drawing/2014/main" id="{6071F988-D561-BB44-881D-0CC3E03E26A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6" name="Rectangle 5">
              <a:extLst>
                <a:ext uri="{FF2B5EF4-FFF2-40B4-BE49-F238E27FC236}">
                  <a16:creationId xmlns:a16="http://schemas.microsoft.com/office/drawing/2014/main" id="{FF40D5C0-C3D0-A84D-8EFB-58DB32FFFC46}"/>
                </a:ext>
              </a:extLst>
            </p:cNvPr>
            <p:cNvSpPr/>
            <p:nvPr/>
          </p:nvSpPr>
          <p:spPr>
            <a:xfrm>
              <a:off x="0" y="5340626"/>
              <a:ext cx="9482138" cy="1974573"/>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最初に彼らが出会った動物は、リスほどの大きさでした。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毛むくじゃらで青い小さな動物たちは、絶え間なく前後に走るようにして小さな箱を運んでいます。</a:t>
              </a:r>
              <a:br>
                <a:rPr lang="ja-JP" altLang="en-US" sz="1200" b="1">
                  <a:solidFill>
                    <a:schemeClr val="tx1"/>
                  </a:solidFill>
                  <a:latin typeface="Ricty" panose="020B0509020203020207" pitchFamily="49" charset="-128"/>
                </a:rPr>
              </a:b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あれはポッドだよ！一日中一晩中、彼らは小さなコンテナを持って縦横無尽に走ってるの。</a:t>
              </a: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とフィッピーは言いました。</a:t>
              </a:r>
            </a:p>
            <a:p>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フィッピーおばさん、みんなそうしてるの？</a:t>
              </a:r>
              <a:r>
                <a:rPr lang="en-US" altLang="ja-JP" sz="1200" b="1" dirty="0">
                  <a:solidFill>
                    <a:schemeClr val="tx1"/>
                  </a:solidFill>
                  <a:latin typeface="Ricty" panose="020B0509020203020207" pitchFamily="49" charset="-128"/>
                </a:rPr>
                <a:t>”</a:t>
              </a:r>
              <a:br>
                <a:rPr lang="en-US" altLang="ja-JP" sz="1200" b="1" dirty="0">
                  <a:solidFill>
                    <a:schemeClr val="tx1"/>
                  </a:solidFill>
                  <a:latin typeface="Ricty" panose="020B0509020203020207" pitchFamily="49" charset="-128"/>
                </a:rPr>
              </a:b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うん、ジー。全てのポッドが一生そうしてるのよ。彼らはずっと走ってるの。”</a:t>
              </a:r>
            </a:p>
          </p:txBody>
        </p:sp>
      </p:grpSp>
    </p:spTree>
    <p:extLst>
      <p:ext uri="{BB962C8B-B14F-4D97-AF65-F5344CB8AC3E}">
        <p14:creationId xmlns:p14="http://schemas.microsoft.com/office/powerpoint/2010/main" val="3471951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7EFA029-5280-B844-B551-939EE0AF75DE}"/>
              </a:ext>
            </a:extLst>
          </p:cNvPr>
          <p:cNvGrpSpPr/>
          <p:nvPr/>
        </p:nvGrpSpPr>
        <p:grpSpPr>
          <a:xfrm>
            <a:off x="0" y="0"/>
            <a:ext cx="9482138" cy="7315200"/>
            <a:chOff x="0" y="0"/>
            <a:chExt cx="9482138" cy="7315200"/>
          </a:xfrm>
        </p:grpSpPr>
        <p:pic>
          <p:nvPicPr>
            <p:cNvPr id="4" name="Picture 3">
              <a:extLst>
                <a:ext uri="{FF2B5EF4-FFF2-40B4-BE49-F238E27FC236}">
                  <a16:creationId xmlns:a16="http://schemas.microsoft.com/office/drawing/2014/main" id="{50106E1D-8118-2444-8085-1970596E937A}"/>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1786D5D4-5E0A-5F4D-B0A7-B405B76D9DBB}"/>
                </a:ext>
              </a:extLst>
            </p:cNvPr>
            <p:cNvSpPr/>
            <p:nvPr/>
          </p:nvSpPr>
          <p:spPr>
            <a:xfrm>
              <a:off x="0" y="5645426"/>
              <a:ext cx="9482138" cy="1669774"/>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en-US" sz="1200" b="1" dirty="0">
                  <a:solidFill>
                    <a:schemeClr val="tx1"/>
                  </a:solidFill>
                  <a:latin typeface="Ricty" panose="020B0509020203020207" pitchFamily="49" charset="-128"/>
                </a:rPr>
                <a:t>Kubernetes</a:t>
              </a:r>
              <a:r>
                <a:rPr lang="ja-JP" altLang="en-US" sz="1200" b="1">
                  <a:solidFill>
                    <a:schemeClr val="tx1"/>
                  </a:solidFill>
                  <a:latin typeface="Ricty" panose="020B0509020203020207" pitchFamily="49" charset="-128"/>
                </a:rPr>
                <a:t>では、ポッドは自身のコンテナが起動していることに責任を持ちます。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全てのポッドは</a:t>
              </a:r>
              <a:r>
                <a:rPr lang="en-US" altLang="ja-JP" sz="1200" b="1" dirty="0">
                  <a:solidFill>
                    <a:schemeClr val="tx1"/>
                  </a:solidFill>
                  <a:latin typeface="Ricty" panose="020B0509020203020207" pitchFamily="49" charset="-128"/>
                </a:rPr>
                <a:t>1</a:t>
              </a:r>
              <a:r>
                <a:rPr lang="ja-JP" altLang="en-US" sz="1200" b="1">
                  <a:solidFill>
                    <a:schemeClr val="tx1"/>
                  </a:solidFill>
                  <a:latin typeface="Ricty" panose="020B0509020203020207" pitchFamily="49" charset="-128"/>
                </a:rPr>
                <a:t>つ以上のコンテナをもち、そのコンテナの実行を制御します。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コンテナが停止すると、</a:t>
              </a:r>
              <a:r>
                <a:rPr lang="en-US" sz="1200" b="1" dirty="0">
                  <a:solidFill>
                    <a:schemeClr val="tx1"/>
                  </a:solidFill>
                  <a:latin typeface="Ricty" panose="020B0509020203020207" pitchFamily="49" charset="-128"/>
                </a:rPr>
                <a:t>Pod</a:t>
              </a:r>
              <a:r>
                <a:rPr lang="ja-JP" altLang="en-US" sz="1200" b="1">
                  <a:solidFill>
                    <a:schemeClr val="tx1"/>
                  </a:solidFill>
                  <a:latin typeface="Ricty" panose="020B0509020203020207" pitchFamily="49" charset="-128"/>
                </a:rPr>
                <a:t>も停止します。</a:t>
              </a:r>
            </a:p>
          </p:txBody>
        </p:sp>
      </p:grpSp>
    </p:spTree>
    <p:extLst>
      <p:ext uri="{BB962C8B-B14F-4D97-AF65-F5344CB8AC3E}">
        <p14:creationId xmlns:p14="http://schemas.microsoft.com/office/powerpoint/2010/main" val="1821083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C4C2AE3-E9F0-074F-A4FF-4B801C7055D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921DC711-9ABB-CF49-AE85-DD0576381598}"/>
              </a:ext>
            </a:extLst>
          </p:cNvPr>
          <p:cNvSpPr/>
          <p:nvPr/>
        </p:nvSpPr>
        <p:spPr>
          <a:xfrm>
            <a:off x="0" y="5168348"/>
            <a:ext cx="9482138" cy="2146852"/>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フィッピーとジーが歩いていると、彼らは大きなガラスの檻を見つけました。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窓に押し付けられたのは、一列に並んだミーアキャットの幸せそうな顔でした。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“彼らはレプリカセットよ” フィッピーは言いました。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ジーがみていると、右の彼がニコッと笑って岩棚から離れていきました。</a:t>
            </a:r>
          </a:p>
          <a:p>
            <a:r>
              <a:rPr lang="ja-JP" altLang="en-US" sz="1200" b="1">
                <a:solidFill>
                  <a:schemeClr val="tx1"/>
                </a:solidFill>
                <a:latin typeface="Ricty" panose="020B0509020203020207" pitchFamily="49" charset="-128"/>
              </a:rPr>
              <a:t>みんな揃って、残った彼らはスペースを埋めるためにぴょんと飛び、同じ種類のミーアキャットが左側に駆け上がりました。</a:t>
            </a:r>
            <a:br>
              <a:rPr lang="ja-JP" altLang="en-US" sz="1200" b="1">
                <a:solidFill>
                  <a:schemeClr val="tx1"/>
                </a:solidFill>
                <a:latin typeface="Ricty" panose="020B0509020203020207" pitchFamily="49" charset="-128"/>
              </a:rPr>
            </a:br>
            <a:r>
              <a:rPr lang="en-US" altLang="ja-JP" sz="1200" b="1" dirty="0">
                <a:solidFill>
                  <a:schemeClr val="tx1"/>
                </a:solidFill>
                <a:latin typeface="Ricty" panose="020B0509020203020207" pitchFamily="49" charset="-128"/>
              </a:rPr>
              <a:t>"</a:t>
            </a:r>
            <a:r>
              <a:rPr lang="ja-JP" altLang="en-US" sz="1200" b="1">
                <a:solidFill>
                  <a:schemeClr val="tx1"/>
                </a:solidFill>
                <a:latin typeface="Ricty" panose="020B0509020203020207" pitchFamily="49" charset="-128"/>
              </a:rPr>
              <a:t>小さなレプリカが落ちるたびに、もう一人が登ってくるの</a:t>
            </a:r>
            <a:r>
              <a:rPr lang="en-US" altLang="ja-JP" sz="1200" b="1" dirty="0">
                <a:solidFill>
                  <a:schemeClr val="tx1"/>
                </a:solidFill>
                <a:latin typeface="Ricty" panose="020B0509020203020207" pitchFamily="49" charset="-128"/>
              </a:rPr>
              <a:t>" </a:t>
            </a:r>
            <a:r>
              <a:rPr lang="ja-JP" altLang="en-US" sz="1200" b="1">
                <a:solidFill>
                  <a:schemeClr val="tx1"/>
                </a:solidFill>
                <a:latin typeface="Ricty" panose="020B0509020203020207" pitchFamily="49" charset="-128"/>
              </a:rPr>
              <a:t>とフィッピーは説明しました。</a:t>
            </a:r>
          </a:p>
        </p:txBody>
      </p:sp>
    </p:spTree>
    <p:extLst>
      <p:ext uri="{BB962C8B-B14F-4D97-AF65-F5344CB8AC3E}">
        <p14:creationId xmlns:p14="http://schemas.microsoft.com/office/powerpoint/2010/main" val="31178013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8F46134-E0CA-1045-BD65-0838CDDE1CE4}"/>
              </a:ext>
            </a:extLst>
          </p:cNvPr>
          <p:cNvGrpSpPr/>
          <p:nvPr/>
        </p:nvGrpSpPr>
        <p:grpSpPr>
          <a:xfrm>
            <a:off x="0" y="0"/>
            <a:ext cx="9482138" cy="7315199"/>
            <a:chOff x="0" y="0"/>
            <a:chExt cx="9482138" cy="7315199"/>
          </a:xfrm>
        </p:grpSpPr>
        <p:pic>
          <p:nvPicPr>
            <p:cNvPr id="4" name="Picture 3">
              <a:extLst>
                <a:ext uri="{FF2B5EF4-FFF2-40B4-BE49-F238E27FC236}">
                  <a16:creationId xmlns:a16="http://schemas.microsoft.com/office/drawing/2014/main" id="{681C9E2A-6D0F-B843-B1AF-AAF27E60E6C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313772"/>
            </a:xfrm>
            <a:prstGeom prst="rect">
              <a:avLst/>
            </a:prstGeom>
          </p:spPr>
        </p:pic>
        <p:sp>
          <p:nvSpPr>
            <p:cNvPr id="5" name="Rectangle 4">
              <a:extLst>
                <a:ext uri="{FF2B5EF4-FFF2-40B4-BE49-F238E27FC236}">
                  <a16:creationId xmlns:a16="http://schemas.microsoft.com/office/drawing/2014/main" id="{6246E55A-3FC6-B54D-B890-885DB56496D7}"/>
                </a:ext>
              </a:extLst>
            </p:cNvPr>
            <p:cNvSpPr/>
            <p:nvPr/>
          </p:nvSpPr>
          <p:spPr>
            <a:xfrm>
              <a:off x="0" y="5764696"/>
              <a:ext cx="9482138" cy="1550503"/>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レプリカセットは、同様の設定が行われたポッドが要求されたレプリカ数で起動していることを保証します。</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もしポッドが停止した場合、レプリカセットは新しいポッドを交換用としてオンラインにします。</a:t>
              </a:r>
            </a:p>
          </p:txBody>
        </p:sp>
      </p:grpSp>
    </p:spTree>
    <p:extLst>
      <p:ext uri="{BB962C8B-B14F-4D97-AF65-F5344CB8AC3E}">
        <p14:creationId xmlns:p14="http://schemas.microsoft.com/office/powerpoint/2010/main" val="141928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BED7228-4796-B541-BC4C-365CB1FC2BE9}"/>
              </a:ext>
            </a:extLst>
          </p:cNvPr>
          <p:cNvGrpSpPr/>
          <p:nvPr/>
        </p:nvGrpSpPr>
        <p:grpSpPr>
          <a:xfrm>
            <a:off x="0" y="0"/>
            <a:ext cx="9482138" cy="7315200"/>
            <a:chOff x="0" y="0"/>
            <a:chExt cx="9482138" cy="7315200"/>
          </a:xfrm>
        </p:grpSpPr>
        <p:pic>
          <p:nvPicPr>
            <p:cNvPr id="4" name="Picture 3">
              <a:extLst>
                <a:ext uri="{FF2B5EF4-FFF2-40B4-BE49-F238E27FC236}">
                  <a16:creationId xmlns:a16="http://schemas.microsoft.com/office/drawing/2014/main" id="{281463DE-1CC3-A744-AEAA-6F8BF608FE7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9482138" cy="6233415"/>
            </a:xfrm>
            <a:prstGeom prst="rect">
              <a:avLst/>
            </a:prstGeom>
          </p:spPr>
        </p:pic>
        <p:sp>
          <p:nvSpPr>
            <p:cNvPr id="5" name="Rectangle 4">
              <a:extLst>
                <a:ext uri="{FF2B5EF4-FFF2-40B4-BE49-F238E27FC236}">
                  <a16:creationId xmlns:a16="http://schemas.microsoft.com/office/drawing/2014/main" id="{736AE609-8DC4-FF45-8D07-7639E19A18FB}"/>
                </a:ext>
              </a:extLst>
            </p:cNvPr>
            <p:cNvSpPr/>
            <p:nvPr/>
          </p:nvSpPr>
          <p:spPr>
            <a:xfrm>
              <a:off x="0" y="5168348"/>
              <a:ext cx="9482138" cy="2146852"/>
            </a:xfrm>
            <a:prstGeom prst="rect">
              <a:avLst/>
            </a:prstGeom>
            <a:gradFill>
              <a:gsLst>
                <a:gs pos="24000">
                  <a:srgbClr val="FBFCFE">
                    <a:alpha val="70000"/>
                  </a:srgbClr>
                </a:gs>
                <a:gs pos="0">
                  <a:schemeClr val="accent1">
                    <a:lumMod val="5000"/>
                    <a:lumOff val="95000"/>
                    <a:alpha val="0"/>
                  </a:schemeClr>
                </a:gs>
                <a:gs pos="49000">
                  <a:schemeClr val="bg1"/>
                </a:gs>
                <a:gs pos="100000">
                  <a:schemeClr val="bg1"/>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324000" rtlCol="0" anchor="ctr"/>
            <a:lstStyle/>
            <a:p>
              <a:r>
                <a:rPr lang="ja-JP" altLang="en-US" sz="1200" b="1">
                  <a:solidFill>
                    <a:schemeClr val="tx1"/>
                  </a:solidFill>
                  <a:latin typeface="Ricty" panose="020B0509020203020207" pitchFamily="49" charset="-128"/>
                </a:rPr>
                <a:t>さらに歩き進んでいくと、ジーは巣穴のかたまりをみつけて指さしました。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そこに住んでいたという証拠はいくつもあったけど、フィッピーもジーも動きを確認できませんでした。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“秘密はここにあるわよ” フィッピーは言いました。“でも、暗号を解読するメガネがないとみることができないの”</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ジーはフィッピーが持っていた</a:t>
              </a:r>
              <a:r>
                <a:rPr lang="en-US" altLang="ja-JP" sz="1200" b="1" dirty="0">
                  <a:solidFill>
                    <a:schemeClr val="tx1"/>
                  </a:solidFill>
                  <a:latin typeface="Ricty" panose="020B0509020203020207" pitchFamily="49" charset="-128"/>
                </a:rPr>
                <a:t>2</a:t>
              </a:r>
              <a:r>
                <a:rPr lang="ja-JP" altLang="en-US" sz="1200" b="1">
                  <a:solidFill>
                    <a:schemeClr val="tx1"/>
                  </a:solidFill>
                  <a:latin typeface="Ricty" panose="020B0509020203020207" pitchFamily="49" charset="-128"/>
                </a:rPr>
                <a:t>つのメガネをつけて、それらをスライドさせて顔を赤くしました！</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“あぁ分かった！ぼくは準備オッケーだよ。フィッピーおばさん”</a:t>
              </a:r>
              <a:br>
                <a:rPr lang="ja-JP" altLang="en-US" sz="1200" b="1">
                  <a:solidFill>
                    <a:schemeClr val="tx1"/>
                  </a:solidFill>
                  <a:latin typeface="Ricty" panose="020B0509020203020207" pitchFamily="49" charset="-128"/>
                </a:rPr>
              </a:br>
              <a:r>
                <a:rPr lang="ja-JP" altLang="en-US" sz="1200" b="1">
                  <a:solidFill>
                    <a:schemeClr val="tx1"/>
                  </a:solidFill>
                  <a:latin typeface="Ricty" panose="020B0509020203020207" pitchFamily="49" charset="-128"/>
                </a:rPr>
                <a:t>ジーはメガネを手渡して、去っていきました。</a:t>
              </a:r>
            </a:p>
          </p:txBody>
        </p:sp>
      </p:grpSp>
    </p:spTree>
    <p:extLst>
      <p:ext uri="{BB962C8B-B14F-4D97-AF65-F5344CB8AC3E}">
        <p14:creationId xmlns:p14="http://schemas.microsoft.com/office/powerpoint/2010/main" val="5774087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TotalTime>
  <Words>629</Words>
  <Application>Microsoft Macintosh PowerPoint</Application>
  <PresentationFormat>Custom</PresentationFormat>
  <Paragraphs>48</Paragraphs>
  <Slides>21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Ricty</vt:lpstr>
      <vt:lpstr>Arial</vt:lpstr>
      <vt:lpstr>Calibri</vt:lpstr>
      <vt:lpstr>Calibri Light</vt:lpstr>
      <vt:lpstr>Office Theme</vt:lpstr>
      <vt:lpstr>Phippy Goes To The Zoo 日本語訳版 v.19.04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Phippy Goes To The Zoo 日本語訳版 v.19.04</dc:title>
  <dc:creator>Kyohei Moriyama</dc:creator>
  <cp:lastModifiedBy>Kyohei Moriyama</cp:lastModifiedBy>
  <cp:revision>6</cp:revision>
  <dcterms:created xsi:type="dcterms:W3CDTF">2019-04-25T13:39:24Z</dcterms:created>
  <dcterms:modified xsi:type="dcterms:W3CDTF">2019-04-25T13:45:27Z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2019-04-25T13:39:26+0900</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e2cbc2a7-4cb9-4332-9a7b-0000294ab8c9</vt:lpwstr>
  </property>
</Properties>
</file>